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handoutMasterIdLst>
    <p:handoutMasterId r:id="rId25"/>
  </p:handoutMasterIdLst>
  <p:sldIdLst>
    <p:sldId id="256" r:id="rId2"/>
    <p:sldId id="274" r:id="rId3"/>
    <p:sldId id="287" r:id="rId4"/>
    <p:sldId id="257" r:id="rId5"/>
    <p:sldId id="281" r:id="rId6"/>
    <p:sldId id="280" r:id="rId7"/>
    <p:sldId id="283" r:id="rId8"/>
    <p:sldId id="284" r:id="rId9"/>
    <p:sldId id="285" r:id="rId10"/>
    <p:sldId id="286" r:id="rId11"/>
    <p:sldId id="288" r:id="rId12"/>
    <p:sldId id="290" r:id="rId13"/>
    <p:sldId id="275" r:id="rId14"/>
    <p:sldId id="295" r:id="rId15"/>
    <p:sldId id="296" r:id="rId16"/>
    <p:sldId id="298" r:id="rId17"/>
    <p:sldId id="267" r:id="rId18"/>
    <p:sldId id="266" r:id="rId19"/>
    <p:sldId id="268" r:id="rId20"/>
    <p:sldId id="297" r:id="rId21"/>
    <p:sldId id="270" r:id="rId22"/>
    <p:sldId id="271" r:id="rId23"/>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7"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AEBAB0-39CD-18B7-2197-9C98F4B67E93}" name="Forsyth, Claudia" initials="FC" userId="S-1-5-21-117609710-1078145449-725345543-302603"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33333"/>
    <a:srgbClr val="FF9893"/>
    <a:srgbClr val="E89A9A"/>
    <a:srgbClr val="F7F7F4"/>
    <a:srgbClr val="FEE776"/>
    <a:srgbClr val="4E95D9"/>
    <a:srgbClr val="FF574F"/>
    <a:srgbClr val="73BFFD"/>
    <a:srgbClr val="8CB3E8"/>
    <a:srgbClr val="F6E7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324" autoAdjust="0"/>
    <p:restoredTop sz="72672" autoAdjust="0"/>
  </p:normalViewPr>
  <p:slideViewPr>
    <p:cSldViewPr snapToGrid="0">
      <p:cViewPr varScale="1">
        <p:scale>
          <a:sx n="77" d="100"/>
          <a:sy n="77" d="100"/>
        </p:scale>
        <p:origin x="522" y="132"/>
      </p:cViewPr>
      <p:guideLst>
        <p:guide orient="horz" pos="2387"/>
        <p:guide pos="3840"/>
      </p:guideLst>
    </p:cSldViewPr>
  </p:slideViewPr>
  <p:notesTextViewPr>
    <p:cViewPr>
      <p:scale>
        <a:sx n="125" d="100"/>
        <a:sy n="125" d="100"/>
      </p:scale>
      <p:origin x="0" y="-134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8/10/relationships/authors" Target="authors.xml"/></Relationships>
</file>

<file path=ppt/diagrams/_rels/data5.xml.rels><?xml version="1.0" encoding="UTF-8" standalone="yes"?>
<Relationships xmlns="http://schemas.openxmlformats.org/package/2006/relationships"><Relationship Id="rId1" Type="http://schemas.openxmlformats.org/officeDocument/2006/relationships/hyperlink" Target="http://www.afp.gov.au/clickfit"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www.afp.gov.au/clickfit" TargetMode="Externa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902ED-0CEF-4812-806F-6BC232FF2729}" type="doc">
      <dgm:prSet loTypeId="urn:microsoft.com/office/officeart/2005/8/layout/hChevron3" loCatId="process" qsTypeId="urn:microsoft.com/office/officeart/2005/8/quickstyle/simple1" qsCatId="simple" csTypeId="urn:microsoft.com/office/officeart/2005/8/colors/accent4_2" csCatId="accent4" phldr="1"/>
      <dgm:spPr/>
      <dgm:t>
        <a:bodyPr/>
        <a:lstStyle/>
        <a:p>
          <a:endParaRPr lang="en-AU"/>
        </a:p>
      </dgm:t>
    </dgm:pt>
    <dgm:pt modelId="{76A9ED0A-F199-4059-B44C-F54181504258}">
      <dgm:prSet custT="1">
        <dgm:style>
          <a:lnRef idx="1">
            <a:schemeClr val="accent4"/>
          </a:lnRef>
          <a:fillRef idx="2">
            <a:schemeClr val="accent4"/>
          </a:fillRef>
          <a:effectRef idx="1">
            <a:schemeClr val="accent4"/>
          </a:effectRef>
          <a:fontRef idx="minor">
            <a:schemeClr val="dk1"/>
          </a:fontRef>
        </dgm:style>
      </dgm:prSet>
      <dgm:spPr>
        <a:solidFill>
          <a:srgbClr val="4E95D9"/>
        </a:solidFill>
        <a:ln>
          <a:noFill/>
        </a:ln>
        <a:effectLst>
          <a:outerShdw blurRad="50800" dist="38100" dir="2700000" algn="tl" rotWithShape="0">
            <a:prstClr val="black">
              <a:alpha val="40000"/>
            </a:prstClr>
          </a:outerShdw>
        </a:effectLst>
      </dgm:spPr>
      <dgm:t>
        <a:bodyPr/>
        <a:lstStyle/>
        <a:p>
          <a:r>
            <a:rPr lang="en-AU" sz="2400" b="1" dirty="0">
              <a:solidFill>
                <a:schemeClr val="bg1"/>
              </a:solidFill>
              <a:latin typeface="Roboto" panose="02000000000000000000" pitchFamily="2" charset="0"/>
              <a:ea typeface="Roboto" panose="02000000000000000000" pitchFamily="2" charset="0"/>
            </a:rPr>
            <a:t>Stop your scroll</a:t>
          </a:r>
        </a:p>
      </dgm:t>
    </dgm:pt>
    <dgm:pt modelId="{52BE8E81-0DF0-45F2-8D7B-799FFB917550}" type="parTrans" cxnId="{887E88D4-A23A-46AA-B6ED-88D1AD5B39C6}">
      <dgm:prSet/>
      <dgm:spPr/>
      <dgm:t>
        <a:bodyPr/>
        <a:lstStyle/>
        <a:p>
          <a:endParaRPr lang="en-AU"/>
        </a:p>
      </dgm:t>
    </dgm:pt>
    <dgm:pt modelId="{F6CAA8E1-0515-4637-A2D4-583709E02AEC}" type="sibTrans" cxnId="{887E88D4-A23A-46AA-B6ED-88D1AD5B39C6}">
      <dgm:prSet/>
      <dgm:spPr/>
      <dgm:t>
        <a:bodyPr/>
        <a:lstStyle/>
        <a:p>
          <a:endParaRPr lang="en-AU"/>
        </a:p>
      </dgm:t>
    </dgm:pt>
    <dgm:pt modelId="{09C860FE-40E9-43D3-B6D5-6134465859AC}">
      <dgm:prSet custT="1"/>
      <dgm:spPr>
        <a:solidFill>
          <a:srgbClr val="FEE776"/>
        </a:solidFill>
        <a:ln>
          <a:noFill/>
        </a:ln>
        <a:effectLst>
          <a:outerShdw blurRad="50800" dist="38100" dir="2700000" algn="tl" rotWithShape="0">
            <a:prstClr val="black">
              <a:alpha val="40000"/>
            </a:prstClr>
          </a:outerShdw>
        </a:effectLst>
      </dgm:spPr>
      <dgm:t>
        <a:bodyPr/>
        <a:lstStyle/>
        <a:p>
          <a:pPr algn="ctr"/>
          <a:r>
            <a:rPr lang="en-AU" sz="2200" b="1" dirty="0">
              <a:solidFill>
                <a:srgbClr val="333333"/>
              </a:solidFill>
              <a:latin typeface="Roboto" panose="02000000000000000000" pitchFamily="2" charset="0"/>
              <a:ea typeface="Roboto" panose="02000000000000000000" pitchFamily="2" charset="0"/>
            </a:rPr>
            <a:t>Check warning signs</a:t>
          </a:r>
        </a:p>
      </dgm:t>
    </dgm:pt>
    <dgm:pt modelId="{9027CC31-F5FD-4C0A-B511-A0A37BB5B6A3}" type="parTrans" cxnId="{E048F93E-DB0C-4F70-B39E-B173363BF0F3}">
      <dgm:prSet/>
      <dgm:spPr/>
      <dgm:t>
        <a:bodyPr/>
        <a:lstStyle/>
        <a:p>
          <a:endParaRPr lang="en-AU"/>
        </a:p>
      </dgm:t>
    </dgm:pt>
    <dgm:pt modelId="{E5F83DB1-63CD-4BCA-9644-E439CFF7863C}" type="sibTrans" cxnId="{E048F93E-DB0C-4F70-B39E-B173363BF0F3}">
      <dgm:prSet/>
      <dgm:spPr/>
      <dgm:t>
        <a:bodyPr/>
        <a:lstStyle/>
        <a:p>
          <a:endParaRPr lang="en-AU"/>
        </a:p>
      </dgm:t>
    </dgm:pt>
    <dgm:pt modelId="{3B28E85B-FF54-49B4-A89E-65868B818F2A}">
      <dgm:prSet custT="1"/>
      <dgm:spPr>
        <a:solidFill>
          <a:srgbClr val="FF574F"/>
        </a:solidFill>
        <a:ln>
          <a:noFill/>
        </a:ln>
        <a:effectLst>
          <a:outerShdw blurRad="50800" dist="38100" dir="2700000" algn="tl" rotWithShape="0">
            <a:prstClr val="black">
              <a:alpha val="40000"/>
            </a:prstClr>
          </a:outerShdw>
        </a:effectLst>
      </dgm:spPr>
      <dgm:t>
        <a:bodyPr/>
        <a:lstStyle/>
        <a:p>
          <a:r>
            <a:rPr lang="en-AU" sz="2000" b="1" dirty="0">
              <a:solidFill>
                <a:schemeClr val="bg1"/>
              </a:solidFill>
              <a:latin typeface="Roboto" panose="02000000000000000000" pitchFamily="2" charset="0"/>
              <a:ea typeface="Roboto" panose="02000000000000000000" pitchFamily="2" charset="0"/>
            </a:rPr>
            <a:t>Protect yourself from cybercrime</a:t>
          </a:r>
        </a:p>
      </dgm:t>
    </dgm:pt>
    <dgm:pt modelId="{49467664-D755-485C-9451-A81D84F7CDE6}" type="parTrans" cxnId="{9DD08982-9496-4EC1-B75C-C8F59969D673}">
      <dgm:prSet/>
      <dgm:spPr/>
      <dgm:t>
        <a:bodyPr/>
        <a:lstStyle/>
        <a:p>
          <a:endParaRPr lang="en-AU"/>
        </a:p>
      </dgm:t>
    </dgm:pt>
    <dgm:pt modelId="{9207F5FB-061F-40B3-B470-5BB25474DB47}" type="sibTrans" cxnId="{9DD08982-9496-4EC1-B75C-C8F59969D673}">
      <dgm:prSet/>
      <dgm:spPr/>
      <dgm:t>
        <a:bodyPr/>
        <a:lstStyle/>
        <a:p>
          <a:endParaRPr lang="en-AU"/>
        </a:p>
      </dgm:t>
    </dgm:pt>
    <dgm:pt modelId="{8F3AAE3C-34CD-4F04-925F-8FBF6A3B2CF9}" type="pres">
      <dgm:prSet presAssocID="{1A2902ED-0CEF-4812-806F-6BC232FF2729}" presName="Name0" presStyleCnt="0">
        <dgm:presLayoutVars>
          <dgm:dir/>
          <dgm:resizeHandles val="exact"/>
        </dgm:presLayoutVars>
      </dgm:prSet>
      <dgm:spPr/>
    </dgm:pt>
    <dgm:pt modelId="{9A98C57B-860B-4386-A599-6838CD417283}" type="pres">
      <dgm:prSet presAssocID="{76A9ED0A-F199-4059-B44C-F54181504258}" presName="parTxOnly" presStyleLbl="node1" presStyleIdx="0" presStyleCnt="3">
        <dgm:presLayoutVars>
          <dgm:bulletEnabled val="1"/>
        </dgm:presLayoutVars>
      </dgm:prSet>
      <dgm:spPr/>
    </dgm:pt>
    <dgm:pt modelId="{56C7C922-EF83-4AAF-86C4-32651A7D8512}" type="pres">
      <dgm:prSet presAssocID="{F6CAA8E1-0515-4637-A2D4-583709E02AEC}" presName="parSpace" presStyleCnt="0"/>
      <dgm:spPr/>
    </dgm:pt>
    <dgm:pt modelId="{8A0832B7-A65B-42F5-8554-03DDEF130191}" type="pres">
      <dgm:prSet presAssocID="{09C860FE-40E9-43D3-B6D5-6134465859AC}" presName="parTxOnly" presStyleLbl="node1" presStyleIdx="1" presStyleCnt="3">
        <dgm:presLayoutVars>
          <dgm:bulletEnabled val="1"/>
        </dgm:presLayoutVars>
      </dgm:prSet>
      <dgm:spPr/>
    </dgm:pt>
    <dgm:pt modelId="{4FE1597C-1EFF-49A3-B1A1-9594F8904B14}" type="pres">
      <dgm:prSet presAssocID="{E5F83DB1-63CD-4BCA-9644-E439CFF7863C}" presName="parSpace" presStyleCnt="0"/>
      <dgm:spPr/>
    </dgm:pt>
    <dgm:pt modelId="{BFBB1254-1272-4780-A50A-A94526EB079C}" type="pres">
      <dgm:prSet presAssocID="{3B28E85B-FF54-49B4-A89E-65868B818F2A}" presName="parTxOnly" presStyleLbl="node1" presStyleIdx="2" presStyleCnt="3">
        <dgm:presLayoutVars>
          <dgm:bulletEnabled val="1"/>
        </dgm:presLayoutVars>
      </dgm:prSet>
      <dgm:spPr/>
    </dgm:pt>
  </dgm:ptLst>
  <dgm:cxnLst>
    <dgm:cxn modelId="{E048F93E-DB0C-4F70-B39E-B173363BF0F3}" srcId="{1A2902ED-0CEF-4812-806F-6BC232FF2729}" destId="{09C860FE-40E9-43D3-B6D5-6134465859AC}" srcOrd="1" destOrd="0" parTransId="{9027CC31-F5FD-4C0A-B511-A0A37BB5B6A3}" sibTransId="{E5F83DB1-63CD-4BCA-9644-E439CFF7863C}"/>
    <dgm:cxn modelId="{45E63D7E-5BE7-4060-B13A-D194E4BBD8F9}" type="presOf" srcId="{3B28E85B-FF54-49B4-A89E-65868B818F2A}" destId="{BFBB1254-1272-4780-A50A-A94526EB079C}" srcOrd="0" destOrd="0" presId="urn:microsoft.com/office/officeart/2005/8/layout/hChevron3"/>
    <dgm:cxn modelId="{9DD08982-9496-4EC1-B75C-C8F59969D673}" srcId="{1A2902ED-0CEF-4812-806F-6BC232FF2729}" destId="{3B28E85B-FF54-49B4-A89E-65868B818F2A}" srcOrd="2" destOrd="0" parTransId="{49467664-D755-485C-9451-A81D84F7CDE6}" sibTransId="{9207F5FB-061F-40B3-B470-5BB25474DB47}"/>
    <dgm:cxn modelId="{8F736084-E7CA-4921-B580-A941B7CF5E0F}" type="presOf" srcId="{09C860FE-40E9-43D3-B6D5-6134465859AC}" destId="{8A0832B7-A65B-42F5-8554-03DDEF130191}" srcOrd="0" destOrd="0" presId="urn:microsoft.com/office/officeart/2005/8/layout/hChevron3"/>
    <dgm:cxn modelId="{8D91B3A9-1154-4237-884D-9047B53B89DF}" type="presOf" srcId="{1A2902ED-0CEF-4812-806F-6BC232FF2729}" destId="{8F3AAE3C-34CD-4F04-925F-8FBF6A3B2CF9}" srcOrd="0" destOrd="0" presId="urn:microsoft.com/office/officeart/2005/8/layout/hChevron3"/>
    <dgm:cxn modelId="{A0BAA9CE-00AB-4207-8DF7-CCDF9DE318BD}" type="presOf" srcId="{76A9ED0A-F199-4059-B44C-F54181504258}" destId="{9A98C57B-860B-4386-A599-6838CD417283}" srcOrd="0" destOrd="0" presId="urn:microsoft.com/office/officeart/2005/8/layout/hChevron3"/>
    <dgm:cxn modelId="{887E88D4-A23A-46AA-B6ED-88D1AD5B39C6}" srcId="{1A2902ED-0CEF-4812-806F-6BC232FF2729}" destId="{76A9ED0A-F199-4059-B44C-F54181504258}" srcOrd="0" destOrd="0" parTransId="{52BE8E81-0DF0-45F2-8D7B-799FFB917550}" sibTransId="{F6CAA8E1-0515-4637-A2D4-583709E02AEC}"/>
    <dgm:cxn modelId="{CACB2064-DDF9-472B-AABB-EB56B8366259}" type="presParOf" srcId="{8F3AAE3C-34CD-4F04-925F-8FBF6A3B2CF9}" destId="{9A98C57B-860B-4386-A599-6838CD417283}" srcOrd="0" destOrd="0" presId="urn:microsoft.com/office/officeart/2005/8/layout/hChevron3"/>
    <dgm:cxn modelId="{3CEEB413-A48B-4098-8CB3-0D564657C607}" type="presParOf" srcId="{8F3AAE3C-34CD-4F04-925F-8FBF6A3B2CF9}" destId="{56C7C922-EF83-4AAF-86C4-32651A7D8512}" srcOrd="1" destOrd="0" presId="urn:microsoft.com/office/officeart/2005/8/layout/hChevron3"/>
    <dgm:cxn modelId="{92917370-0780-4B3A-AE6D-F87A1B4BA5C3}" type="presParOf" srcId="{8F3AAE3C-34CD-4F04-925F-8FBF6A3B2CF9}" destId="{8A0832B7-A65B-42F5-8554-03DDEF130191}" srcOrd="2" destOrd="0" presId="urn:microsoft.com/office/officeart/2005/8/layout/hChevron3"/>
    <dgm:cxn modelId="{D051625E-C392-4EBE-8A05-A6D8DEC1C5C9}" type="presParOf" srcId="{8F3AAE3C-34CD-4F04-925F-8FBF6A3B2CF9}" destId="{4FE1597C-1EFF-49A3-B1A1-9594F8904B14}" srcOrd="3" destOrd="0" presId="urn:microsoft.com/office/officeart/2005/8/layout/hChevron3"/>
    <dgm:cxn modelId="{0CEE4347-074D-414C-84C7-7D97F637445D}" type="presParOf" srcId="{8F3AAE3C-34CD-4F04-925F-8FBF6A3B2CF9}" destId="{BFBB1254-1272-4780-A50A-A94526EB079C}" srcOrd="4" destOrd="0" presId="urn:microsoft.com/office/officeart/2005/8/layout/hChevron3"/>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2902ED-0CEF-4812-806F-6BC232FF2729}" type="doc">
      <dgm:prSet loTypeId="urn:microsoft.com/office/officeart/2005/8/layout/vList3" loCatId="list" qsTypeId="urn:microsoft.com/office/officeart/2005/8/quickstyle/simple1" qsCatId="simple" csTypeId="urn:microsoft.com/office/officeart/2005/8/colors/accent4_2" csCatId="accent4" phldr="1"/>
      <dgm:spPr/>
      <dgm:t>
        <a:bodyPr/>
        <a:lstStyle/>
        <a:p>
          <a:endParaRPr lang="en-AU"/>
        </a:p>
      </dgm:t>
    </dgm:pt>
    <dgm:pt modelId="{BB667577-855E-4BD2-A16E-7350339DB3A5}">
      <dgm:prSet custT="1"/>
      <dgm:spPr>
        <a:solidFill>
          <a:srgbClr val="4E95D9"/>
        </a:solidFill>
        <a:ln w="19050">
          <a:noFill/>
        </a:ln>
        <a:effectLst>
          <a:outerShdw blurRad="50800" dist="38100" dir="2700000" algn="tl" rotWithShape="0">
            <a:prstClr val="black">
              <a:alpha val="40000"/>
            </a:prstClr>
          </a:outerShdw>
        </a:effectLst>
      </dgm:spPr>
      <dgm:t>
        <a:bodyPr/>
        <a:lstStyle/>
        <a:p>
          <a:pPr algn="l"/>
          <a:r>
            <a:rPr lang="en-AU" sz="2400" b="1" dirty="0">
              <a:solidFill>
                <a:srgbClr val="F7F7F4"/>
              </a:solidFill>
              <a:latin typeface="Roboto" panose="02000000000000000000" pitchFamily="2" charset="0"/>
              <a:ea typeface="Roboto" panose="02000000000000000000" pitchFamily="2" charset="0"/>
            </a:rPr>
            <a:t>Romance scams are common in Australia</a:t>
          </a:r>
        </a:p>
        <a:p>
          <a:pPr algn="l"/>
          <a:r>
            <a:rPr lang="en-AU" sz="2200" b="0" dirty="0">
              <a:solidFill>
                <a:srgbClr val="F7F7F4"/>
              </a:solidFill>
              <a:latin typeface="Roboto" panose="02000000000000000000" pitchFamily="2" charset="0"/>
              <a:ea typeface="Roboto" panose="02000000000000000000" pitchFamily="2" charset="0"/>
            </a:rPr>
            <a:t>They cause emotional and financial harm. </a:t>
          </a:r>
        </a:p>
      </dgm:t>
    </dgm:pt>
    <dgm:pt modelId="{9BFE0973-5166-4298-BD2E-2BA3C8159AA3}" type="parTrans" cxnId="{69C243C5-DD64-44F9-9FAA-F25016021DA0}">
      <dgm:prSet/>
      <dgm:spPr/>
      <dgm:t>
        <a:bodyPr/>
        <a:lstStyle/>
        <a:p>
          <a:endParaRPr lang="en-AU"/>
        </a:p>
      </dgm:t>
    </dgm:pt>
    <dgm:pt modelId="{CA580FD8-52C8-4BCE-BEEE-D9B437F14BD1}" type="sibTrans" cxnId="{69C243C5-DD64-44F9-9FAA-F25016021DA0}">
      <dgm:prSet/>
      <dgm:spPr/>
      <dgm:t>
        <a:bodyPr/>
        <a:lstStyle/>
        <a:p>
          <a:endParaRPr lang="en-AU"/>
        </a:p>
      </dgm:t>
    </dgm:pt>
    <dgm:pt modelId="{E3FA4D85-D828-4EEC-925B-2F0680AAC1AA}">
      <dgm:prSet custT="1"/>
      <dgm:spPr>
        <a:solidFill>
          <a:srgbClr val="FF574F"/>
        </a:solidFill>
        <a:ln w="19050">
          <a:noFill/>
        </a:ln>
        <a:effectLst>
          <a:outerShdw blurRad="50800" dist="38100" dir="2700000" algn="tl" rotWithShape="0">
            <a:prstClr val="black">
              <a:alpha val="40000"/>
            </a:prstClr>
          </a:outerShdw>
        </a:effectLst>
      </dgm:spPr>
      <dgm:t>
        <a:bodyPr/>
        <a:lstStyle/>
        <a:p>
          <a:pPr algn="l"/>
          <a:r>
            <a:rPr lang="en-AU" sz="2400" b="1" i="0" u="none" strike="noStrike" baseline="0" dirty="0">
              <a:solidFill>
                <a:srgbClr val="F7F7F4"/>
              </a:solidFill>
              <a:latin typeface="Roboto" panose="02000000000000000000" pitchFamily="2" charset="0"/>
              <a:ea typeface="Roboto" panose="02000000000000000000" pitchFamily="2" charset="0"/>
              <a:cs typeface="+mn-cs"/>
            </a:rPr>
            <a:t>The “double hit” </a:t>
          </a:r>
        </a:p>
        <a:p>
          <a:pPr algn="l"/>
          <a:r>
            <a:rPr lang="en-AU" sz="2200" b="0" dirty="0">
              <a:solidFill>
                <a:srgbClr val="F7F7F4"/>
              </a:solidFill>
              <a:latin typeface="Roboto" panose="02000000000000000000" pitchFamily="2" charset="0"/>
              <a:ea typeface="Roboto" panose="02000000000000000000" pitchFamily="2" charset="0"/>
            </a:rPr>
            <a:t>Victims lost money and grieve a relationship they thought was real. </a:t>
          </a:r>
        </a:p>
      </dgm:t>
    </dgm:pt>
    <dgm:pt modelId="{E5ECF935-9572-4FCB-8317-2B29EF306A8E}" type="parTrans" cxnId="{CC589071-7D01-4E65-81A3-E8A8A1722DD6}">
      <dgm:prSet/>
      <dgm:spPr/>
      <dgm:t>
        <a:bodyPr/>
        <a:lstStyle/>
        <a:p>
          <a:endParaRPr lang="en-AU"/>
        </a:p>
      </dgm:t>
    </dgm:pt>
    <dgm:pt modelId="{0F58890E-3C72-4C66-AEC5-E1BBCDC3B44F}" type="sibTrans" cxnId="{CC589071-7D01-4E65-81A3-E8A8A1722DD6}">
      <dgm:prSet/>
      <dgm:spPr/>
      <dgm:t>
        <a:bodyPr/>
        <a:lstStyle/>
        <a:p>
          <a:endParaRPr lang="en-AU"/>
        </a:p>
      </dgm:t>
    </dgm:pt>
    <dgm:pt modelId="{CA59366F-9B8E-4746-BB93-CA2C34C3B626}">
      <dgm:prSet custT="1"/>
      <dgm:spPr>
        <a:solidFill>
          <a:srgbClr val="FEE776"/>
        </a:solidFill>
        <a:ln>
          <a:noFill/>
        </a:ln>
        <a:effectLst>
          <a:outerShdw blurRad="50800" dist="38100" dir="2700000" algn="tl" rotWithShape="0">
            <a:prstClr val="black">
              <a:alpha val="40000"/>
            </a:prstClr>
          </a:outerShdw>
        </a:effectLst>
      </dgm:spPr>
      <dgm:t>
        <a:bodyPr/>
        <a:lstStyle/>
        <a:p>
          <a:pPr algn="l"/>
          <a:r>
            <a:rPr lang="en-AU" sz="2400" b="1" kern="1200" dirty="0">
              <a:solidFill>
                <a:srgbClr val="333333"/>
              </a:solidFill>
              <a:latin typeface="Roboto" panose="02000000000000000000" pitchFamily="2" charset="0"/>
              <a:ea typeface="Roboto" panose="02000000000000000000" pitchFamily="2" charset="0"/>
            </a:rPr>
            <a:t>Romance scams are underreported</a:t>
          </a:r>
          <a:endParaRPr lang="en-AU" sz="2400" kern="1200" dirty="0">
            <a:solidFill>
              <a:srgbClr val="333333"/>
            </a:solidFill>
            <a:latin typeface="Roboto" panose="02000000000000000000" pitchFamily="2" charset="0"/>
            <a:ea typeface="Roboto" panose="02000000000000000000" pitchFamily="2" charset="0"/>
          </a:endParaRPr>
        </a:p>
        <a:p>
          <a:pPr algn="l"/>
          <a:r>
            <a:rPr lang="en-AU" sz="2200" kern="1200" dirty="0">
              <a:solidFill>
                <a:srgbClr val="333333"/>
              </a:solidFill>
              <a:latin typeface="Roboto" panose="02000000000000000000" pitchFamily="2" charset="0"/>
              <a:ea typeface="Roboto" panose="02000000000000000000" pitchFamily="2" charset="0"/>
              <a:cs typeface="+mn-cs"/>
            </a:rPr>
            <a:t>Victims can feel ashamed, embarrassed or afraid to speak up. </a:t>
          </a:r>
        </a:p>
      </dgm:t>
    </dgm:pt>
    <dgm:pt modelId="{5FF75C4A-749B-4DEA-A9DF-6F6096643477}" type="parTrans" cxnId="{D9F65E2C-02BD-48FF-8DED-BA0BEAD66F4E}">
      <dgm:prSet/>
      <dgm:spPr/>
      <dgm:t>
        <a:bodyPr/>
        <a:lstStyle/>
        <a:p>
          <a:endParaRPr lang="en-AU"/>
        </a:p>
      </dgm:t>
    </dgm:pt>
    <dgm:pt modelId="{3DC8A954-A042-4E3C-8BBF-0FB8C337FC0F}" type="sibTrans" cxnId="{D9F65E2C-02BD-48FF-8DED-BA0BEAD66F4E}">
      <dgm:prSet/>
      <dgm:spPr/>
      <dgm:t>
        <a:bodyPr/>
        <a:lstStyle/>
        <a:p>
          <a:endParaRPr lang="en-AU"/>
        </a:p>
      </dgm:t>
    </dgm:pt>
    <dgm:pt modelId="{75296AA4-6914-4BA2-B101-F65226C8327E}" type="pres">
      <dgm:prSet presAssocID="{1A2902ED-0CEF-4812-806F-6BC232FF2729}" presName="linearFlow" presStyleCnt="0">
        <dgm:presLayoutVars>
          <dgm:dir/>
          <dgm:resizeHandles val="exact"/>
        </dgm:presLayoutVars>
      </dgm:prSet>
      <dgm:spPr/>
    </dgm:pt>
    <dgm:pt modelId="{4ADF3A30-110E-4FEF-A29C-E5224FA4404D}" type="pres">
      <dgm:prSet presAssocID="{BB667577-855E-4BD2-A16E-7350339DB3A5}" presName="composite" presStyleCnt="0"/>
      <dgm:spPr/>
    </dgm:pt>
    <dgm:pt modelId="{F01DAF4D-47FA-4BF7-BDA4-4F9EB5A809E3}" type="pres">
      <dgm:prSet presAssocID="{BB667577-855E-4BD2-A16E-7350339DB3A5}" presName="imgShp" presStyleLbl="fgImgPlace1" presStyleIdx="0" presStyleCnt="3" custLinFactNeighborX="-38471" custLinFactNeighborY="-3658"/>
      <dgm:spPr>
        <a:solidFill>
          <a:srgbClr val="F7F7F4"/>
        </a:solidFill>
        <a:ln w="19050">
          <a:solidFill>
            <a:schemeClr val="bg1"/>
          </a:solidFill>
        </a:ln>
        <a:effectLst/>
      </dgm:spPr>
    </dgm:pt>
    <dgm:pt modelId="{0C72AAAA-02B9-4970-9E9C-0AF04643836E}" type="pres">
      <dgm:prSet presAssocID="{BB667577-855E-4BD2-A16E-7350339DB3A5}" presName="txShp" presStyleLbl="node1" presStyleIdx="0" presStyleCnt="3">
        <dgm:presLayoutVars>
          <dgm:bulletEnabled val="1"/>
        </dgm:presLayoutVars>
      </dgm:prSet>
      <dgm:spPr/>
    </dgm:pt>
    <dgm:pt modelId="{A09EDF81-0616-444D-81AC-E5D24D98F410}" type="pres">
      <dgm:prSet presAssocID="{CA580FD8-52C8-4BCE-BEEE-D9B437F14BD1}" presName="spacing" presStyleCnt="0"/>
      <dgm:spPr/>
    </dgm:pt>
    <dgm:pt modelId="{F3EADE5E-50B4-4EB5-99CD-E41B18B4474D}" type="pres">
      <dgm:prSet presAssocID="{CA59366F-9B8E-4746-BB93-CA2C34C3B626}" presName="composite" presStyleCnt="0"/>
      <dgm:spPr/>
    </dgm:pt>
    <dgm:pt modelId="{92B9A6DA-F502-47C9-AE73-2D80100A681A}" type="pres">
      <dgm:prSet presAssocID="{CA59366F-9B8E-4746-BB93-CA2C34C3B626}" presName="imgShp" presStyleLbl="fgImgPlace1" presStyleIdx="1" presStyleCnt="3" custLinFactNeighborX="-41368" custLinFactNeighborY="-980"/>
      <dgm:spPr>
        <a:solidFill>
          <a:srgbClr val="F7F7F4"/>
        </a:solidFill>
        <a:effectLst/>
      </dgm:spPr>
    </dgm:pt>
    <dgm:pt modelId="{8B668C96-1595-4D1E-A8C8-F18C985F9700}" type="pres">
      <dgm:prSet presAssocID="{CA59366F-9B8E-4746-BB93-CA2C34C3B626}" presName="txShp" presStyleLbl="node1" presStyleIdx="1" presStyleCnt="3">
        <dgm:presLayoutVars>
          <dgm:bulletEnabled val="1"/>
        </dgm:presLayoutVars>
      </dgm:prSet>
      <dgm:spPr/>
    </dgm:pt>
    <dgm:pt modelId="{C9CD09FA-C733-40C9-9D8B-6595A8D17B67}" type="pres">
      <dgm:prSet presAssocID="{3DC8A954-A042-4E3C-8BBF-0FB8C337FC0F}" presName="spacing" presStyleCnt="0"/>
      <dgm:spPr/>
    </dgm:pt>
    <dgm:pt modelId="{8FBD0CE0-755F-4BC3-9CED-1A671BEB8FA3}" type="pres">
      <dgm:prSet presAssocID="{E3FA4D85-D828-4EEC-925B-2F0680AAC1AA}" presName="composite" presStyleCnt="0"/>
      <dgm:spPr/>
    </dgm:pt>
    <dgm:pt modelId="{E95BD4C3-DE85-4213-B1F3-8355A60909B7}" type="pres">
      <dgm:prSet presAssocID="{E3FA4D85-D828-4EEC-925B-2F0680AAC1AA}" presName="imgShp" presStyleLbl="fgImgPlace1" presStyleIdx="2" presStyleCnt="3" custLinFactNeighborX="-34506" custLinFactNeighborY="147"/>
      <dgm:spPr>
        <a:solidFill>
          <a:srgbClr val="F7F7F4"/>
        </a:solidFill>
        <a:ln w="19050">
          <a:solidFill>
            <a:schemeClr val="bg1"/>
          </a:solidFill>
        </a:ln>
        <a:effectLst/>
      </dgm:spPr>
    </dgm:pt>
    <dgm:pt modelId="{D7ECD048-3BA7-4FA2-A119-2CEB23375A13}" type="pres">
      <dgm:prSet presAssocID="{E3FA4D85-D828-4EEC-925B-2F0680AAC1AA}" presName="txShp" presStyleLbl="node1" presStyleIdx="2" presStyleCnt="3" custLinFactNeighborX="1607" custLinFactNeighborY="-2051">
        <dgm:presLayoutVars>
          <dgm:bulletEnabled val="1"/>
        </dgm:presLayoutVars>
      </dgm:prSet>
      <dgm:spPr/>
    </dgm:pt>
  </dgm:ptLst>
  <dgm:cxnLst>
    <dgm:cxn modelId="{7B62900E-2F0C-48D7-8D6C-FA6EB6AF434D}" type="presOf" srcId="{E3FA4D85-D828-4EEC-925B-2F0680AAC1AA}" destId="{D7ECD048-3BA7-4FA2-A119-2CEB23375A13}" srcOrd="0" destOrd="0" presId="urn:microsoft.com/office/officeart/2005/8/layout/vList3"/>
    <dgm:cxn modelId="{D9F65E2C-02BD-48FF-8DED-BA0BEAD66F4E}" srcId="{1A2902ED-0CEF-4812-806F-6BC232FF2729}" destId="{CA59366F-9B8E-4746-BB93-CA2C34C3B626}" srcOrd="1" destOrd="0" parTransId="{5FF75C4A-749B-4DEA-A9DF-6F6096643477}" sibTransId="{3DC8A954-A042-4E3C-8BBF-0FB8C337FC0F}"/>
    <dgm:cxn modelId="{7F2E0F3E-F324-4172-AB2A-51AFAFC524D9}" type="presOf" srcId="{1A2902ED-0CEF-4812-806F-6BC232FF2729}" destId="{75296AA4-6914-4BA2-B101-F65226C8327E}" srcOrd="0" destOrd="0" presId="urn:microsoft.com/office/officeart/2005/8/layout/vList3"/>
    <dgm:cxn modelId="{CC589071-7D01-4E65-81A3-E8A8A1722DD6}" srcId="{1A2902ED-0CEF-4812-806F-6BC232FF2729}" destId="{E3FA4D85-D828-4EEC-925B-2F0680AAC1AA}" srcOrd="2" destOrd="0" parTransId="{E5ECF935-9572-4FCB-8317-2B29EF306A8E}" sibTransId="{0F58890E-3C72-4C66-AEC5-E1BBCDC3B44F}"/>
    <dgm:cxn modelId="{7ED9EC94-3E03-4559-8D68-C73765CBA4BD}" type="presOf" srcId="{BB667577-855E-4BD2-A16E-7350339DB3A5}" destId="{0C72AAAA-02B9-4970-9E9C-0AF04643836E}" srcOrd="0" destOrd="0" presId="urn:microsoft.com/office/officeart/2005/8/layout/vList3"/>
    <dgm:cxn modelId="{2AD51AA3-FFFE-43B5-A9DC-BE3569C0BF7B}" type="presOf" srcId="{CA59366F-9B8E-4746-BB93-CA2C34C3B626}" destId="{8B668C96-1595-4D1E-A8C8-F18C985F9700}" srcOrd="0" destOrd="0" presId="urn:microsoft.com/office/officeart/2005/8/layout/vList3"/>
    <dgm:cxn modelId="{69C243C5-DD64-44F9-9FAA-F25016021DA0}" srcId="{1A2902ED-0CEF-4812-806F-6BC232FF2729}" destId="{BB667577-855E-4BD2-A16E-7350339DB3A5}" srcOrd="0" destOrd="0" parTransId="{9BFE0973-5166-4298-BD2E-2BA3C8159AA3}" sibTransId="{CA580FD8-52C8-4BCE-BEEE-D9B437F14BD1}"/>
    <dgm:cxn modelId="{8C4A9EB7-04C5-4885-A643-BC2AFC654327}" type="presParOf" srcId="{75296AA4-6914-4BA2-B101-F65226C8327E}" destId="{4ADF3A30-110E-4FEF-A29C-E5224FA4404D}" srcOrd="0" destOrd="0" presId="urn:microsoft.com/office/officeart/2005/8/layout/vList3"/>
    <dgm:cxn modelId="{D5E6C814-A598-454B-934F-CDF10E2BD075}" type="presParOf" srcId="{4ADF3A30-110E-4FEF-A29C-E5224FA4404D}" destId="{F01DAF4D-47FA-4BF7-BDA4-4F9EB5A809E3}" srcOrd="0" destOrd="0" presId="urn:microsoft.com/office/officeart/2005/8/layout/vList3"/>
    <dgm:cxn modelId="{64E481D4-0952-43EC-851F-57A6BB9DBEBD}" type="presParOf" srcId="{4ADF3A30-110E-4FEF-A29C-E5224FA4404D}" destId="{0C72AAAA-02B9-4970-9E9C-0AF04643836E}" srcOrd="1" destOrd="0" presId="urn:microsoft.com/office/officeart/2005/8/layout/vList3"/>
    <dgm:cxn modelId="{C31A9254-58EE-4FF8-9107-4E9F59149F90}" type="presParOf" srcId="{75296AA4-6914-4BA2-B101-F65226C8327E}" destId="{A09EDF81-0616-444D-81AC-E5D24D98F410}" srcOrd="1" destOrd="0" presId="urn:microsoft.com/office/officeart/2005/8/layout/vList3"/>
    <dgm:cxn modelId="{739ECD66-1A1A-443C-8E93-10F82FE59A49}" type="presParOf" srcId="{75296AA4-6914-4BA2-B101-F65226C8327E}" destId="{F3EADE5E-50B4-4EB5-99CD-E41B18B4474D}" srcOrd="2" destOrd="0" presId="urn:microsoft.com/office/officeart/2005/8/layout/vList3"/>
    <dgm:cxn modelId="{8AA763E3-103B-4DEE-B931-71DA0B2AD19A}" type="presParOf" srcId="{F3EADE5E-50B4-4EB5-99CD-E41B18B4474D}" destId="{92B9A6DA-F502-47C9-AE73-2D80100A681A}" srcOrd="0" destOrd="0" presId="urn:microsoft.com/office/officeart/2005/8/layout/vList3"/>
    <dgm:cxn modelId="{5CBAC191-DC6B-41E4-A591-7BA8302DFE97}" type="presParOf" srcId="{F3EADE5E-50B4-4EB5-99CD-E41B18B4474D}" destId="{8B668C96-1595-4D1E-A8C8-F18C985F9700}" srcOrd="1" destOrd="0" presId="urn:microsoft.com/office/officeart/2005/8/layout/vList3"/>
    <dgm:cxn modelId="{A8BDB402-95BF-42F0-8730-5EBE8A02D888}" type="presParOf" srcId="{75296AA4-6914-4BA2-B101-F65226C8327E}" destId="{C9CD09FA-C733-40C9-9D8B-6595A8D17B67}" srcOrd="3" destOrd="0" presId="urn:microsoft.com/office/officeart/2005/8/layout/vList3"/>
    <dgm:cxn modelId="{47046079-3F3B-426A-AE5B-3D67F2192398}" type="presParOf" srcId="{75296AA4-6914-4BA2-B101-F65226C8327E}" destId="{8FBD0CE0-755F-4BC3-9CED-1A671BEB8FA3}" srcOrd="4" destOrd="0" presId="urn:microsoft.com/office/officeart/2005/8/layout/vList3"/>
    <dgm:cxn modelId="{9C78D91B-034E-49A9-8F04-AAD074E18774}" type="presParOf" srcId="{8FBD0CE0-755F-4BC3-9CED-1A671BEB8FA3}" destId="{E95BD4C3-DE85-4213-B1F3-8355A60909B7}" srcOrd="0" destOrd="0" presId="urn:microsoft.com/office/officeart/2005/8/layout/vList3"/>
    <dgm:cxn modelId="{75BF5312-B8BC-49C2-9168-43878B4AFDE0}" type="presParOf" srcId="{8FBD0CE0-755F-4BC3-9CED-1A671BEB8FA3}" destId="{D7ECD048-3BA7-4FA2-A119-2CEB23375A13}"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2902ED-0CEF-4812-806F-6BC232FF2729}" type="doc">
      <dgm:prSet loTypeId="urn:microsoft.com/office/officeart/2005/8/layout/process2" loCatId="process" qsTypeId="urn:microsoft.com/office/officeart/2005/8/quickstyle/simple1" qsCatId="simple" csTypeId="urn:microsoft.com/office/officeart/2005/8/colors/accent4_2" csCatId="accent4" phldr="1"/>
      <dgm:spPr/>
      <dgm:t>
        <a:bodyPr/>
        <a:lstStyle/>
        <a:p>
          <a:endParaRPr lang="en-AU"/>
        </a:p>
      </dgm:t>
    </dgm:pt>
    <dgm:pt modelId="{76A9ED0A-F199-4059-B44C-F54181504258}">
      <dgm:prSet custT="1"/>
      <dgm:spPr>
        <a:solidFill>
          <a:srgbClr val="FF574F"/>
        </a:solidFill>
        <a:ln>
          <a:noFill/>
        </a:ln>
        <a:effectLst>
          <a:outerShdw blurRad="50800" dist="38100" dir="2700000" algn="tl" rotWithShape="0">
            <a:prstClr val="black">
              <a:alpha val="40000"/>
            </a:prstClr>
          </a:outerShdw>
        </a:effectLst>
      </dgm:spPr>
      <dgm:t>
        <a:bodyPr/>
        <a:lstStyle/>
        <a:p>
          <a:pPr>
            <a:lnSpc>
              <a:spcPct val="100000"/>
            </a:lnSpc>
            <a:spcAft>
              <a:spcPts val="0"/>
            </a:spcAft>
          </a:pPr>
          <a:r>
            <a:rPr lang="en-AU" sz="2800" b="1" dirty="0">
              <a:solidFill>
                <a:schemeClr val="bg1"/>
              </a:solidFill>
              <a:latin typeface="Roboto" panose="02000000000000000000" pitchFamily="2" charset="0"/>
              <a:ea typeface="Roboto" panose="02000000000000000000" pitchFamily="2" charset="0"/>
            </a:rPr>
            <a:t>STOP</a:t>
          </a:r>
        </a:p>
        <a:p>
          <a:pPr>
            <a:lnSpc>
              <a:spcPct val="100000"/>
            </a:lnSpc>
            <a:spcAft>
              <a:spcPts val="0"/>
            </a:spcAft>
          </a:pPr>
          <a:r>
            <a:rPr lang="en-US" sz="1800" dirty="0">
              <a:solidFill>
                <a:schemeClr val="bg1"/>
              </a:solidFill>
              <a:latin typeface="Roboto" panose="02000000000000000000" pitchFamily="2" charset="0"/>
              <a:ea typeface="Roboto" panose="02000000000000000000" pitchFamily="2" charset="0"/>
            </a:rPr>
            <a:t>Remember that scammers use grooming to manipulate you</a:t>
          </a:r>
          <a:endParaRPr lang="en-AU" sz="1800" b="0" dirty="0">
            <a:solidFill>
              <a:schemeClr val="bg1"/>
            </a:solidFill>
            <a:latin typeface="Roboto" panose="02000000000000000000" pitchFamily="2" charset="0"/>
            <a:ea typeface="Roboto" panose="02000000000000000000" pitchFamily="2" charset="0"/>
          </a:endParaRPr>
        </a:p>
      </dgm:t>
    </dgm:pt>
    <dgm:pt modelId="{52BE8E81-0DF0-45F2-8D7B-799FFB917550}" type="parTrans" cxnId="{887E88D4-A23A-46AA-B6ED-88D1AD5B39C6}">
      <dgm:prSet/>
      <dgm:spPr/>
      <dgm:t>
        <a:bodyPr/>
        <a:lstStyle/>
        <a:p>
          <a:endParaRPr lang="en-AU"/>
        </a:p>
      </dgm:t>
    </dgm:pt>
    <dgm:pt modelId="{F6CAA8E1-0515-4637-A2D4-583709E02AEC}" type="sibTrans" cxnId="{887E88D4-A23A-46AA-B6ED-88D1AD5B39C6}">
      <dgm:prSet/>
      <dgm:spPr/>
      <dgm:t>
        <a:bodyPr/>
        <a:lstStyle/>
        <a:p>
          <a:endParaRPr lang="en-AU"/>
        </a:p>
      </dgm:t>
    </dgm:pt>
    <dgm:pt modelId="{09C860FE-40E9-43D3-B6D5-6134465859AC}">
      <dgm:prSet custT="1"/>
      <dgm:spPr>
        <a:solidFill>
          <a:srgbClr val="FEE776"/>
        </a:solidFill>
        <a:ln>
          <a:noFill/>
        </a:ln>
        <a:effectLst>
          <a:outerShdw blurRad="50800" dist="38100" dir="2700000" algn="tl" rotWithShape="0">
            <a:prstClr val="black">
              <a:alpha val="40000"/>
            </a:prstClr>
          </a:outerShdw>
        </a:effectLst>
      </dgm:spPr>
      <dgm:t>
        <a:bodyPr/>
        <a:lstStyle/>
        <a:p>
          <a:pPr algn="ctr">
            <a:spcAft>
              <a:spcPts val="0"/>
            </a:spcAft>
          </a:pPr>
          <a:r>
            <a:rPr lang="en-AU" sz="2800" b="1" dirty="0">
              <a:solidFill>
                <a:srgbClr val="333333"/>
              </a:solidFill>
              <a:latin typeface="Roboto" panose="02000000000000000000" pitchFamily="2" charset="0"/>
              <a:ea typeface="Roboto" panose="02000000000000000000" pitchFamily="2" charset="0"/>
            </a:rPr>
            <a:t>CHECK</a:t>
          </a:r>
        </a:p>
        <a:p>
          <a:pPr algn="ctr">
            <a:spcAft>
              <a:spcPts val="0"/>
            </a:spcAft>
          </a:pPr>
          <a:r>
            <a:rPr lang="en-US" sz="1800" dirty="0">
              <a:solidFill>
                <a:srgbClr val="333333"/>
              </a:solidFill>
              <a:latin typeface="Roboto" panose="02000000000000000000" pitchFamily="2" charset="0"/>
              <a:ea typeface="Roboto" panose="02000000000000000000" pitchFamily="2" charset="0"/>
            </a:rPr>
            <a:t>Meet someone in person before sharing intimate details or photos</a:t>
          </a:r>
          <a:endParaRPr lang="en-AU" sz="1800" b="1" dirty="0">
            <a:solidFill>
              <a:srgbClr val="333333"/>
            </a:solidFill>
            <a:latin typeface="Roboto" panose="02000000000000000000" pitchFamily="2" charset="0"/>
            <a:ea typeface="Roboto" panose="02000000000000000000" pitchFamily="2" charset="0"/>
          </a:endParaRPr>
        </a:p>
      </dgm:t>
    </dgm:pt>
    <dgm:pt modelId="{9027CC31-F5FD-4C0A-B511-A0A37BB5B6A3}" type="parTrans" cxnId="{E048F93E-DB0C-4F70-B39E-B173363BF0F3}">
      <dgm:prSet/>
      <dgm:spPr/>
      <dgm:t>
        <a:bodyPr/>
        <a:lstStyle/>
        <a:p>
          <a:endParaRPr lang="en-AU"/>
        </a:p>
      </dgm:t>
    </dgm:pt>
    <dgm:pt modelId="{E5F83DB1-63CD-4BCA-9644-E439CFF7863C}" type="sibTrans" cxnId="{E048F93E-DB0C-4F70-B39E-B173363BF0F3}">
      <dgm:prSet/>
      <dgm:spPr/>
      <dgm:t>
        <a:bodyPr/>
        <a:lstStyle/>
        <a:p>
          <a:endParaRPr lang="en-AU"/>
        </a:p>
      </dgm:t>
    </dgm:pt>
    <dgm:pt modelId="{3B28E85B-FF54-49B4-A89E-65868B818F2A}">
      <dgm:prSet custT="1"/>
      <dgm:spPr>
        <a:solidFill>
          <a:schemeClr val="accent6">
            <a:lumMod val="60000"/>
            <a:lumOff val="40000"/>
          </a:schemeClr>
        </a:solidFill>
        <a:ln>
          <a:noFill/>
        </a:ln>
        <a:effectLst>
          <a:outerShdw blurRad="50800" dist="38100" dir="2700000" algn="tl" rotWithShape="0">
            <a:prstClr val="black">
              <a:alpha val="40000"/>
            </a:prstClr>
          </a:outerShdw>
        </a:effectLst>
      </dgm:spPr>
      <dgm:t>
        <a:bodyPr/>
        <a:lstStyle/>
        <a:p>
          <a:pPr>
            <a:spcAft>
              <a:spcPts val="0"/>
            </a:spcAft>
          </a:pPr>
          <a:r>
            <a:rPr lang="en-AU" sz="2800" b="1" dirty="0">
              <a:solidFill>
                <a:schemeClr val="tx1"/>
              </a:solidFill>
              <a:latin typeface="Roboto" panose="02000000000000000000" pitchFamily="2" charset="0"/>
              <a:ea typeface="Roboto" panose="02000000000000000000" pitchFamily="2" charset="0"/>
            </a:rPr>
            <a:t>PROTECT</a:t>
          </a:r>
        </a:p>
        <a:p>
          <a:pPr>
            <a:spcAft>
              <a:spcPts val="0"/>
            </a:spcAft>
          </a:pPr>
          <a:r>
            <a:rPr lang="en-US" sz="1800" dirty="0">
              <a:solidFill>
                <a:schemeClr val="tx1"/>
              </a:solidFill>
              <a:latin typeface="Roboto" panose="02000000000000000000" pitchFamily="2" charset="0"/>
              <a:ea typeface="Roboto" panose="02000000000000000000" pitchFamily="2" charset="0"/>
            </a:rPr>
            <a:t>Never send money to someone you’ve never met in person</a:t>
          </a:r>
          <a:endParaRPr lang="en-AU" sz="1800" b="1" dirty="0">
            <a:solidFill>
              <a:schemeClr val="tx1"/>
            </a:solidFill>
            <a:latin typeface="Roboto" panose="02000000000000000000" pitchFamily="2" charset="0"/>
            <a:ea typeface="Roboto" panose="02000000000000000000" pitchFamily="2" charset="0"/>
          </a:endParaRPr>
        </a:p>
      </dgm:t>
    </dgm:pt>
    <dgm:pt modelId="{49467664-D755-485C-9451-A81D84F7CDE6}" type="parTrans" cxnId="{9DD08982-9496-4EC1-B75C-C8F59969D673}">
      <dgm:prSet/>
      <dgm:spPr/>
      <dgm:t>
        <a:bodyPr/>
        <a:lstStyle/>
        <a:p>
          <a:endParaRPr lang="en-AU"/>
        </a:p>
      </dgm:t>
    </dgm:pt>
    <dgm:pt modelId="{9207F5FB-061F-40B3-B470-5BB25474DB47}" type="sibTrans" cxnId="{9DD08982-9496-4EC1-B75C-C8F59969D673}">
      <dgm:prSet/>
      <dgm:spPr/>
      <dgm:t>
        <a:bodyPr/>
        <a:lstStyle/>
        <a:p>
          <a:endParaRPr lang="en-AU"/>
        </a:p>
      </dgm:t>
    </dgm:pt>
    <dgm:pt modelId="{8D75EE39-4179-4C05-8677-AC805A6A13C5}" type="pres">
      <dgm:prSet presAssocID="{1A2902ED-0CEF-4812-806F-6BC232FF2729}" presName="linearFlow" presStyleCnt="0">
        <dgm:presLayoutVars>
          <dgm:resizeHandles val="exact"/>
        </dgm:presLayoutVars>
      </dgm:prSet>
      <dgm:spPr/>
    </dgm:pt>
    <dgm:pt modelId="{CE2643DC-8E24-48BE-8771-0F9A2845481A}" type="pres">
      <dgm:prSet presAssocID="{76A9ED0A-F199-4059-B44C-F54181504258}" presName="node" presStyleLbl="node1" presStyleIdx="0" presStyleCnt="3" custLinFactNeighborX="-806">
        <dgm:presLayoutVars>
          <dgm:bulletEnabled val="1"/>
        </dgm:presLayoutVars>
      </dgm:prSet>
      <dgm:spPr/>
    </dgm:pt>
    <dgm:pt modelId="{121B62AD-5B4D-493D-9A7C-66F3F303255D}" type="pres">
      <dgm:prSet presAssocID="{F6CAA8E1-0515-4637-A2D4-583709E02AEC}" presName="sibTrans" presStyleLbl="sibTrans2D1" presStyleIdx="0" presStyleCnt="2"/>
      <dgm:spPr/>
    </dgm:pt>
    <dgm:pt modelId="{25EBD8F9-A797-40AB-AF2A-433FE749F66C}" type="pres">
      <dgm:prSet presAssocID="{F6CAA8E1-0515-4637-A2D4-583709E02AEC}" presName="connectorText" presStyleLbl="sibTrans2D1" presStyleIdx="0" presStyleCnt="2"/>
      <dgm:spPr/>
    </dgm:pt>
    <dgm:pt modelId="{120D397E-CA81-482A-8202-ABCE0D7DCF6A}" type="pres">
      <dgm:prSet presAssocID="{09C860FE-40E9-43D3-B6D5-6134465859AC}" presName="node" presStyleLbl="node1" presStyleIdx="1" presStyleCnt="3">
        <dgm:presLayoutVars>
          <dgm:bulletEnabled val="1"/>
        </dgm:presLayoutVars>
      </dgm:prSet>
      <dgm:spPr/>
    </dgm:pt>
    <dgm:pt modelId="{FC9D0E6D-BAED-43E7-A9C6-16E32D3BDECC}" type="pres">
      <dgm:prSet presAssocID="{E5F83DB1-63CD-4BCA-9644-E439CFF7863C}" presName="sibTrans" presStyleLbl="sibTrans2D1" presStyleIdx="1" presStyleCnt="2"/>
      <dgm:spPr/>
    </dgm:pt>
    <dgm:pt modelId="{C50CC675-0820-4AB4-8599-AE67457C6698}" type="pres">
      <dgm:prSet presAssocID="{E5F83DB1-63CD-4BCA-9644-E439CFF7863C}" presName="connectorText" presStyleLbl="sibTrans2D1" presStyleIdx="1" presStyleCnt="2"/>
      <dgm:spPr/>
    </dgm:pt>
    <dgm:pt modelId="{19DDAD91-AF65-4EF5-978F-AE2EB91F8E31}" type="pres">
      <dgm:prSet presAssocID="{3B28E85B-FF54-49B4-A89E-65868B818F2A}" presName="node" presStyleLbl="node1" presStyleIdx="2" presStyleCnt="3">
        <dgm:presLayoutVars>
          <dgm:bulletEnabled val="1"/>
        </dgm:presLayoutVars>
      </dgm:prSet>
      <dgm:spPr/>
    </dgm:pt>
  </dgm:ptLst>
  <dgm:cxnLst>
    <dgm:cxn modelId="{A803EA1E-7303-4813-AD53-7FC7C2CBF872}" type="presOf" srcId="{3B28E85B-FF54-49B4-A89E-65868B818F2A}" destId="{19DDAD91-AF65-4EF5-978F-AE2EB91F8E31}" srcOrd="0" destOrd="0" presId="urn:microsoft.com/office/officeart/2005/8/layout/process2"/>
    <dgm:cxn modelId="{E048F93E-DB0C-4F70-B39E-B173363BF0F3}" srcId="{1A2902ED-0CEF-4812-806F-6BC232FF2729}" destId="{09C860FE-40E9-43D3-B6D5-6134465859AC}" srcOrd="1" destOrd="0" parTransId="{9027CC31-F5FD-4C0A-B511-A0A37BB5B6A3}" sibTransId="{E5F83DB1-63CD-4BCA-9644-E439CFF7863C}"/>
    <dgm:cxn modelId="{1B1E1550-804E-47A6-9B80-7CB0BC8D6127}" type="presOf" srcId="{09C860FE-40E9-43D3-B6D5-6134465859AC}" destId="{120D397E-CA81-482A-8202-ABCE0D7DCF6A}" srcOrd="0" destOrd="0" presId="urn:microsoft.com/office/officeart/2005/8/layout/process2"/>
    <dgm:cxn modelId="{0F978A52-B3CA-4296-A519-19B0212BEE1C}" type="presOf" srcId="{F6CAA8E1-0515-4637-A2D4-583709E02AEC}" destId="{25EBD8F9-A797-40AB-AF2A-433FE749F66C}" srcOrd="1" destOrd="0" presId="urn:microsoft.com/office/officeart/2005/8/layout/process2"/>
    <dgm:cxn modelId="{9DD08982-9496-4EC1-B75C-C8F59969D673}" srcId="{1A2902ED-0CEF-4812-806F-6BC232FF2729}" destId="{3B28E85B-FF54-49B4-A89E-65868B818F2A}" srcOrd="2" destOrd="0" parTransId="{49467664-D755-485C-9451-A81D84F7CDE6}" sibTransId="{9207F5FB-061F-40B3-B470-5BB25474DB47}"/>
    <dgm:cxn modelId="{F8D9E3AE-33A8-432F-AF1A-C77750D8E81A}" type="presOf" srcId="{1A2902ED-0CEF-4812-806F-6BC232FF2729}" destId="{8D75EE39-4179-4C05-8677-AC805A6A13C5}" srcOrd="0" destOrd="0" presId="urn:microsoft.com/office/officeart/2005/8/layout/process2"/>
    <dgm:cxn modelId="{D28707BD-F996-4530-8D90-FCC9F3A9E9F5}" type="presOf" srcId="{E5F83DB1-63CD-4BCA-9644-E439CFF7863C}" destId="{FC9D0E6D-BAED-43E7-A9C6-16E32D3BDECC}" srcOrd="0" destOrd="0" presId="urn:microsoft.com/office/officeart/2005/8/layout/process2"/>
    <dgm:cxn modelId="{E89BEAC2-CDF6-4D57-A23F-E05C34E03B2B}" type="presOf" srcId="{F6CAA8E1-0515-4637-A2D4-583709E02AEC}" destId="{121B62AD-5B4D-493D-9A7C-66F3F303255D}" srcOrd="0" destOrd="0" presId="urn:microsoft.com/office/officeart/2005/8/layout/process2"/>
    <dgm:cxn modelId="{887E88D4-A23A-46AA-B6ED-88D1AD5B39C6}" srcId="{1A2902ED-0CEF-4812-806F-6BC232FF2729}" destId="{76A9ED0A-F199-4059-B44C-F54181504258}" srcOrd="0" destOrd="0" parTransId="{52BE8E81-0DF0-45F2-8D7B-799FFB917550}" sibTransId="{F6CAA8E1-0515-4637-A2D4-583709E02AEC}"/>
    <dgm:cxn modelId="{6B0E25F5-1E58-4A0B-BD1E-8791187B4292}" type="presOf" srcId="{76A9ED0A-F199-4059-B44C-F54181504258}" destId="{CE2643DC-8E24-48BE-8771-0F9A2845481A}" srcOrd="0" destOrd="0" presId="urn:microsoft.com/office/officeart/2005/8/layout/process2"/>
    <dgm:cxn modelId="{DF24A5FB-7D01-44F4-AF00-DC31E0B29F3E}" type="presOf" srcId="{E5F83DB1-63CD-4BCA-9644-E439CFF7863C}" destId="{C50CC675-0820-4AB4-8599-AE67457C6698}" srcOrd="1" destOrd="0" presId="urn:microsoft.com/office/officeart/2005/8/layout/process2"/>
    <dgm:cxn modelId="{C2E4D361-93E1-406B-886C-3B8CDC3CF0FE}" type="presParOf" srcId="{8D75EE39-4179-4C05-8677-AC805A6A13C5}" destId="{CE2643DC-8E24-48BE-8771-0F9A2845481A}" srcOrd="0" destOrd="0" presId="urn:microsoft.com/office/officeart/2005/8/layout/process2"/>
    <dgm:cxn modelId="{D286DC01-972B-4B90-A33B-41435910003A}" type="presParOf" srcId="{8D75EE39-4179-4C05-8677-AC805A6A13C5}" destId="{121B62AD-5B4D-493D-9A7C-66F3F303255D}" srcOrd="1" destOrd="0" presId="urn:microsoft.com/office/officeart/2005/8/layout/process2"/>
    <dgm:cxn modelId="{B84D3980-31FF-4188-935A-D23EEB44D92F}" type="presParOf" srcId="{121B62AD-5B4D-493D-9A7C-66F3F303255D}" destId="{25EBD8F9-A797-40AB-AF2A-433FE749F66C}" srcOrd="0" destOrd="0" presId="urn:microsoft.com/office/officeart/2005/8/layout/process2"/>
    <dgm:cxn modelId="{CE310D08-29D5-4DB7-A5FE-A35C4DCB5D1B}" type="presParOf" srcId="{8D75EE39-4179-4C05-8677-AC805A6A13C5}" destId="{120D397E-CA81-482A-8202-ABCE0D7DCF6A}" srcOrd="2" destOrd="0" presId="urn:microsoft.com/office/officeart/2005/8/layout/process2"/>
    <dgm:cxn modelId="{0F64ADA9-86EE-4C77-95DB-CB07D107F482}" type="presParOf" srcId="{8D75EE39-4179-4C05-8677-AC805A6A13C5}" destId="{FC9D0E6D-BAED-43E7-A9C6-16E32D3BDECC}" srcOrd="3" destOrd="0" presId="urn:microsoft.com/office/officeart/2005/8/layout/process2"/>
    <dgm:cxn modelId="{48B36DEA-22B1-4BC8-A8DA-58504C1FC387}" type="presParOf" srcId="{FC9D0E6D-BAED-43E7-A9C6-16E32D3BDECC}" destId="{C50CC675-0820-4AB4-8599-AE67457C6698}" srcOrd="0" destOrd="0" presId="urn:microsoft.com/office/officeart/2005/8/layout/process2"/>
    <dgm:cxn modelId="{D094634C-662A-45F5-B035-30DB0D488CA3}" type="presParOf" srcId="{8D75EE39-4179-4C05-8677-AC805A6A13C5}" destId="{19DDAD91-AF65-4EF5-978F-AE2EB91F8E3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1A2902ED-0CEF-4812-806F-6BC232FF2729}" type="doc">
      <dgm:prSet loTypeId="urn:microsoft.com/office/officeart/2005/8/layout/vList2" loCatId="list" qsTypeId="urn:microsoft.com/office/officeart/2005/8/quickstyle/simple1" qsCatId="simple" csTypeId="urn:microsoft.com/office/officeart/2005/8/colors/accent4_2" csCatId="accent4" phldr="1"/>
      <dgm:spPr/>
      <dgm:t>
        <a:bodyPr/>
        <a:lstStyle/>
        <a:p>
          <a:endParaRPr lang="en-AU"/>
        </a:p>
      </dgm:t>
    </dgm:pt>
    <dgm:pt modelId="{F7F38014-74E0-497A-9B3E-09F35A293C35}" type="pres">
      <dgm:prSet presAssocID="{1A2902ED-0CEF-4812-806F-6BC232FF2729}" presName="linear" presStyleCnt="0">
        <dgm:presLayoutVars>
          <dgm:animLvl val="lvl"/>
          <dgm:resizeHandles val="exact"/>
        </dgm:presLayoutVars>
      </dgm:prSet>
      <dgm:spPr/>
    </dgm:pt>
  </dgm:ptLst>
  <dgm:cxnLst>
    <dgm:cxn modelId="{CD071794-0FE3-4953-B854-1FE140D87184}" type="presOf" srcId="{1A2902ED-0CEF-4812-806F-6BC232FF2729}" destId="{F7F38014-74E0-497A-9B3E-09F35A293C35}" srcOrd="0" destOrd="0" presId="urn:microsoft.com/office/officeart/2005/8/layout/vList2"/>
  </dgm:cxnLst>
  <dgm:bg/>
  <dgm:whole>
    <a:ln>
      <a:noFill/>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1A2902ED-0CEF-4812-806F-6BC232FF2729}" type="doc">
      <dgm:prSet loTypeId="urn:microsoft.com/office/officeart/2005/8/layout/vList5" loCatId="list" qsTypeId="urn:microsoft.com/office/officeart/2005/8/quickstyle/simple1" qsCatId="simple" csTypeId="urn:microsoft.com/office/officeart/2005/8/colors/accent4_2" csCatId="accent4" phldr="1"/>
      <dgm:spPr/>
      <dgm:t>
        <a:bodyPr/>
        <a:lstStyle/>
        <a:p>
          <a:endParaRPr lang="en-AU"/>
        </a:p>
      </dgm:t>
    </dgm:pt>
    <dgm:pt modelId="{76A9ED0A-F199-4059-B44C-F54181504258}">
      <dgm:prSet custT="1"/>
      <dgm:spPr>
        <a:solidFill>
          <a:srgbClr val="FF574F"/>
        </a:solidFill>
        <a:ln>
          <a:noFill/>
        </a:ln>
        <a:effectLst>
          <a:outerShdw blurRad="50800" dist="38100" dir="2700000" algn="tl" rotWithShape="0">
            <a:prstClr val="black">
              <a:alpha val="40000"/>
            </a:prstClr>
          </a:outerShdw>
        </a:effectLst>
      </dgm:spPr>
      <dgm:t>
        <a:bodyPr/>
        <a:lstStyle/>
        <a:p>
          <a:r>
            <a:rPr lang="en-AU" sz="2700" b="1" dirty="0">
              <a:solidFill>
                <a:schemeClr val="bg1"/>
              </a:solidFill>
              <a:latin typeface="Roboto" panose="02000000000000000000" pitchFamily="2" charset="0"/>
              <a:ea typeface="Roboto" panose="02000000000000000000" pitchFamily="2" charset="0"/>
            </a:rPr>
            <a:t>If you have fallen victim to a scam</a:t>
          </a:r>
          <a:endParaRPr lang="en-AU" sz="2700" b="0" dirty="0">
            <a:solidFill>
              <a:schemeClr val="bg1"/>
            </a:solidFill>
            <a:latin typeface="Roboto" panose="02000000000000000000" pitchFamily="2" charset="0"/>
            <a:ea typeface="Roboto" panose="02000000000000000000" pitchFamily="2" charset="0"/>
          </a:endParaRPr>
        </a:p>
      </dgm:t>
    </dgm:pt>
    <dgm:pt modelId="{52BE8E81-0DF0-45F2-8D7B-799FFB917550}" type="parTrans" cxnId="{887E88D4-A23A-46AA-B6ED-88D1AD5B39C6}">
      <dgm:prSet/>
      <dgm:spPr/>
      <dgm:t>
        <a:bodyPr/>
        <a:lstStyle/>
        <a:p>
          <a:endParaRPr lang="en-AU"/>
        </a:p>
      </dgm:t>
    </dgm:pt>
    <dgm:pt modelId="{F6CAA8E1-0515-4637-A2D4-583709E02AEC}" type="sibTrans" cxnId="{887E88D4-A23A-46AA-B6ED-88D1AD5B39C6}">
      <dgm:prSet/>
      <dgm:spPr/>
      <dgm:t>
        <a:bodyPr/>
        <a:lstStyle/>
        <a:p>
          <a:endParaRPr lang="en-AU"/>
        </a:p>
      </dgm:t>
    </dgm:pt>
    <dgm:pt modelId="{09C860FE-40E9-43D3-B6D5-6134465859AC}">
      <dgm:prSet custT="1"/>
      <dgm:spPr>
        <a:solidFill>
          <a:srgbClr val="FEE776"/>
        </a:solidFill>
        <a:ln>
          <a:noFill/>
        </a:ln>
        <a:effectLst>
          <a:outerShdw blurRad="50800" dist="38100" dir="2700000" algn="tl" rotWithShape="0">
            <a:prstClr val="black">
              <a:alpha val="40000"/>
            </a:prstClr>
          </a:outerShdw>
        </a:effectLst>
      </dgm:spPr>
      <dgm:t>
        <a:bodyPr/>
        <a:lstStyle/>
        <a:p>
          <a:pPr algn="ctr"/>
          <a:r>
            <a:rPr lang="en-AU" sz="2400" b="1" dirty="0">
              <a:solidFill>
                <a:srgbClr val="333333"/>
              </a:solidFill>
              <a:latin typeface="Roboto" panose="02000000000000000000" pitchFamily="2" charset="0"/>
              <a:ea typeface="Roboto" panose="02000000000000000000" pitchFamily="2" charset="0"/>
            </a:rPr>
            <a:t>Prevent others from falling victim</a:t>
          </a:r>
        </a:p>
      </dgm:t>
    </dgm:pt>
    <dgm:pt modelId="{9027CC31-F5FD-4C0A-B511-A0A37BB5B6A3}" type="parTrans" cxnId="{E048F93E-DB0C-4F70-B39E-B173363BF0F3}">
      <dgm:prSet/>
      <dgm:spPr/>
      <dgm:t>
        <a:bodyPr/>
        <a:lstStyle/>
        <a:p>
          <a:endParaRPr lang="en-AU"/>
        </a:p>
      </dgm:t>
    </dgm:pt>
    <dgm:pt modelId="{E5F83DB1-63CD-4BCA-9644-E439CFF7863C}" type="sibTrans" cxnId="{E048F93E-DB0C-4F70-B39E-B173363BF0F3}">
      <dgm:prSet/>
      <dgm:spPr/>
      <dgm:t>
        <a:bodyPr/>
        <a:lstStyle/>
        <a:p>
          <a:endParaRPr lang="en-AU"/>
        </a:p>
      </dgm:t>
    </dgm:pt>
    <dgm:pt modelId="{3B28E85B-FF54-49B4-A89E-65868B818F2A}">
      <dgm:prSet custT="1"/>
      <dgm:spPr>
        <a:solidFill>
          <a:schemeClr val="accent6">
            <a:lumMod val="60000"/>
            <a:lumOff val="40000"/>
          </a:schemeClr>
        </a:solidFill>
        <a:ln>
          <a:noFill/>
        </a:ln>
        <a:effectLst>
          <a:outerShdw blurRad="50800" dist="38100" dir="2700000" algn="tl" rotWithShape="0">
            <a:prstClr val="black">
              <a:alpha val="40000"/>
            </a:prstClr>
          </a:outerShdw>
        </a:effectLst>
      </dgm:spPr>
      <dgm:t>
        <a:bodyPr/>
        <a:lstStyle/>
        <a:p>
          <a:r>
            <a:rPr lang="en-AU" sz="2400" b="1" dirty="0">
              <a:solidFill>
                <a:schemeClr val="tx1"/>
              </a:solidFill>
              <a:latin typeface="Roboto" panose="02000000000000000000" pitchFamily="2" charset="0"/>
              <a:ea typeface="Roboto" panose="02000000000000000000" pitchFamily="2" charset="0"/>
            </a:rPr>
            <a:t>Protect yourself from cybercrime</a:t>
          </a:r>
        </a:p>
      </dgm:t>
    </dgm:pt>
    <dgm:pt modelId="{49467664-D755-485C-9451-A81D84F7CDE6}" type="parTrans" cxnId="{9DD08982-9496-4EC1-B75C-C8F59969D673}">
      <dgm:prSet/>
      <dgm:spPr/>
      <dgm:t>
        <a:bodyPr/>
        <a:lstStyle/>
        <a:p>
          <a:endParaRPr lang="en-AU"/>
        </a:p>
      </dgm:t>
    </dgm:pt>
    <dgm:pt modelId="{9207F5FB-061F-40B3-B470-5BB25474DB47}" type="sibTrans" cxnId="{9DD08982-9496-4EC1-B75C-C8F59969D673}">
      <dgm:prSet/>
      <dgm:spPr/>
      <dgm:t>
        <a:bodyPr/>
        <a:lstStyle/>
        <a:p>
          <a:endParaRPr lang="en-AU"/>
        </a:p>
      </dgm:t>
    </dgm:pt>
    <dgm:pt modelId="{EB733A0E-9522-4813-8390-34D7FC1B4898}">
      <dgm:prSet custT="1"/>
      <dgm:spPr/>
      <dgm:t>
        <a:bodyPr/>
        <a:lstStyle/>
        <a:p>
          <a:pPr algn="l">
            <a:buFont typeface="Arial" panose="020B0604020202020204" pitchFamily="34" charset="0"/>
            <a:buNone/>
          </a:pPr>
          <a:r>
            <a:rPr lang="en-AU" sz="1800" b="1" dirty="0">
              <a:solidFill>
                <a:srgbClr val="333333"/>
              </a:solidFill>
              <a:latin typeface="Roboto" panose="02000000000000000000" pitchFamily="2" charset="0"/>
              <a:ea typeface="Roboto" panose="02000000000000000000" pitchFamily="2" charset="0"/>
            </a:rPr>
            <a:t>   Call your bank immediately via contact</a:t>
          </a:r>
          <a:endParaRPr lang="en-AU" sz="1800" b="1" dirty="0">
            <a:solidFill>
              <a:srgbClr val="333333"/>
            </a:solidFill>
            <a:highlight>
              <a:srgbClr val="043092"/>
            </a:highlight>
          </a:endParaRPr>
        </a:p>
      </dgm:t>
    </dgm:pt>
    <dgm:pt modelId="{19C4854E-8620-42F0-80F6-8795CBA068D8}" type="parTrans" cxnId="{33205591-1517-4AE5-89C5-F90533C96A9A}">
      <dgm:prSet/>
      <dgm:spPr/>
      <dgm:t>
        <a:bodyPr/>
        <a:lstStyle/>
        <a:p>
          <a:endParaRPr lang="en-AU"/>
        </a:p>
      </dgm:t>
    </dgm:pt>
    <dgm:pt modelId="{8C9DC92B-61AF-4B17-8D6C-D483966A41E1}" type="sibTrans" cxnId="{33205591-1517-4AE5-89C5-F90533C96A9A}">
      <dgm:prSet/>
      <dgm:spPr/>
      <dgm:t>
        <a:bodyPr/>
        <a:lstStyle/>
        <a:p>
          <a:endParaRPr lang="en-AU"/>
        </a:p>
      </dgm:t>
    </dgm:pt>
    <dgm:pt modelId="{18160441-E1E5-469B-8CD6-E28A3DCBDCED}">
      <dgm:prSet custT="1"/>
      <dgm:spPr/>
      <dgm:t>
        <a:bodyPr/>
        <a:lstStyle/>
        <a:p>
          <a:pPr algn="l">
            <a:buFont typeface="Arial" panose="020B0604020202020204" pitchFamily="34" charset="0"/>
            <a:buNone/>
          </a:pPr>
          <a:r>
            <a:rPr lang="en-AU" sz="1800" b="1" dirty="0">
              <a:solidFill>
                <a:srgbClr val="333333"/>
              </a:solidFill>
              <a:latin typeface="Roboto" panose="02000000000000000000" pitchFamily="2" charset="0"/>
              <a:ea typeface="Roboto" panose="02000000000000000000" pitchFamily="2" charset="0"/>
            </a:rPr>
            <a:t>   Report it to police via </a:t>
          </a:r>
          <a:r>
            <a:rPr lang="en-AU" sz="1800" b="1" u="sng" dirty="0">
              <a:solidFill>
                <a:srgbClr val="333333"/>
              </a:solidFill>
              <a:latin typeface="Roboto" panose="02000000000000000000" pitchFamily="2" charset="0"/>
              <a:ea typeface="Roboto" panose="02000000000000000000" pitchFamily="2" charset="0"/>
            </a:rPr>
            <a:t>cyber.gov.au/report </a:t>
          </a:r>
          <a:endParaRPr lang="en-AU" sz="1800" b="1" dirty="0">
            <a:solidFill>
              <a:srgbClr val="333333"/>
            </a:solidFill>
            <a:latin typeface="Roboto" panose="02000000000000000000" pitchFamily="2" charset="0"/>
            <a:ea typeface="Roboto" panose="02000000000000000000" pitchFamily="2" charset="0"/>
          </a:endParaRPr>
        </a:p>
      </dgm:t>
    </dgm:pt>
    <dgm:pt modelId="{2D272138-B0EC-4DE7-BEF7-F06F13B40ACA}" type="parTrans" cxnId="{F49D8BB8-6086-47DE-B92C-5B1A3536F5B5}">
      <dgm:prSet/>
      <dgm:spPr/>
      <dgm:t>
        <a:bodyPr/>
        <a:lstStyle/>
        <a:p>
          <a:endParaRPr lang="en-AU"/>
        </a:p>
      </dgm:t>
    </dgm:pt>
    <dgm:pt modelId="{6CCFA5D3-99EF-4D74-BC02-AC15D949F76F}" type="sibTrans" cxnId="{F49D8BB8-6086-47DE-B92C-5B1A3536F5B5}">
      <dgm:prSet/>
      <dgm:spPr/>
      <dgm:t>
        <a:bodyPr/>
        <a:lstStyle/>
        <a:p>
          <a:endParaRPr lang="en-AU"/>
        </a:p>
      </dgm:t>
    </dgm:pt>
    <dgm:pt modelId="{DE72CFA5-E8E3-457F-B1B7-19969543660E}">
      <dgm:prSet custT="1"/>
      <dgm:spPr/>
      <dgm:t>
        <a:bodyPr/>
        <a:lstStyle/>
        <a:p>
          <a:pPr algn="l">
            <a:lnSpc>
              <a:spcPct val="100000"/>
            </a:lnSpc>
            <a:spcAft>
              <a:spcPts val="0"/>
            </a:spcAft>
            <a:buNone/>
          </a:pPr>
          <a:r>
            <a:rPr lang="en-AU" sz="1800" b="1" kern="1200" dirty="0">
              <a:solidFill>
                <a:srgbClr val="333333"/>
              </a:solidFill>
              <a:latin typeface="Roboto" panose="02000000000000000000" pitchFamily="2" charset="0"/>
              <a:ea typeface="Roboto" panose="02000000000000000000" pitchFamily="2" charset="0"/>
            </a:rPr>
            <a:t>   </a:t>
          </a:r>
          <a:r>
            <a:rPr lang="en-AU" sz="1800" b="1" kern="1000" baseline="0" dirty="0">
              <a:solidFill>
                <a:srgbClr val="333333"/>
              </a:solidFill>
              <a:latin typeface="Roboto" panose="02000000000000000000" pitchFamily="2" charset="0"/>
              <a:ea typeface="Roboto" panose="02000000000000000000" pitchFamily="2" charset="0"/>
            </a:rPr>
            <a:t>Report scams to </a:t>
          </a:r>
          <a:r>
            <a:rPr lang="en-AU" sz="1800" b="1" u="sng" kern="1000" baseline="0" dirty="0">
              <a:solidFill>
                <a:srgbClr val="333333"/>
              </a:solidFill>
              <a:latin typeface="Roboto" panose="02000000000000000000" pitchFamily="2" charset="0"/>
              <a:ea typeface="Roboto" panose="02000000000000000000" pitchFamily="2" charset="0"/>
            </a:rPr>
            <a:t>scamwatch.gov.au</a:t>
          </a:r>
          <a:endParaRPr lang="en-AU" sz="1800" b="1" kern="1000" baseline="0" dirty="0">
            <a:solidFill>
              <a:srgbClr val="333333"/>
            </a:solidFill>
          </a:endParaRPr>
        </a:p>
      </dgm:t>
    </dgm:pt>
    <dgm:pt modelId="{30F34920-036C-4B7C-82A4-5C859CED5EA4}" type="parTrans" cxnId="{B81D02D3-F3E9-4BFB-8D27-ADB295CD35AC}">
      <dgm:prSet/>
      <dgm:spPr/>
      <dgm:t>
        <a:bodyPr/>
        <a:lstStyle/>
        <a:p>
          <a:endParaRPr lang="en-AU"/>
        </a:p>
      </dgm:t>
    </dgm:pt>
    <dgm:pt modelId="{03254031-B5CC-440A-99CF-AF0C9F620F85}" type="sibTrans" cxnId="{B81D02D3-F3E9-4BFB-8D27-ADB295CD35AC}">
      <dgm:prSet/>
      <dgm:spPr/>
      <dgm:t>
        <a:bodyPr/>
        <a:lstStyle/>
        <a:p>
          <a:endParaRPr lang="en-AU"/>
        </a:p>
      </dgm:t>
    </dgm:pt>
    <dgm:pt modelId="{F87B82F5-637C-407D-9EC4-EB54295D3470}">
      <dgm:prSet custT="1"/>
      <dgm:spPr/>
      <dgm:t>
        <a:bodyPr/>
        <a:lstStyle/>
        <a:p>
          <a:pPr>
            <a:buNone/>
          </a:pPr>
          <a:r>
            <a:rPr lang="en-AU" sz="1800" b="1" dirty="0">
              <a:solidFill>
                <a:srgbClr val="333333"/>
              </a:solidFill>
              <a:latin typeface="Roboto" panose="02000000000000000000" pitchFamily="2" charset="0"/>
              <a:ea typeface="Roboto" panose="02000000000000000000" pitchFamily="2" charset="0"/>
            </a:rPr>
            <a:t>   Improve your cyber safety and get </a:t>
          </a:r>
          <a:r>
            <a:rPr lang="en-AU" sz="1800" b="1" dirty="0" err="1">
              <a:solidFill>
                <a:srgbClr val="333333"/>
              </a:solidFill>
              <a:latin typeface="Roboto" panose="02000000000000000000" pitchFamily="2" charset="0"/>
              <a:ea typeface="Roboto" panose="02000000000000000000" pitchFamily="2" charset="0"/>
            </a:rPr>
            <a:t>ClickFit</a:t>
          </a:r>
          <a:r>
            <a:rPr lang="en-AU" sz="1800" b="1" dirty="0">
              <a:solidFill>
                <a:srgbClr val="333333"/>
              </a:solidFill>
              <a:latin typeface="Roboto" panose="02000000000000000000" pitchFamily="2" charset="0"/>
              <a:ea typeface="Roboto" panose="02000000000000000000" pitchFamily="2" charset="0"/>
            </a:rPr>
            <a:t> at </a:t>
          </a:r>
          <a:r>
            <a:rPr lang="en-AU" sz="1800" b="1" dirty="0">
              <a:solidFill>
                <a:srgbClr val="333333"/>
              </a:solidFill>
              <a:latin typeface="Roboto" panose="02000000000000000000" pitchFamily="2" charset="0"/>
              <a:ea typeface="Roboto" panose="02000000000000000000" pitchFamily="2" charset="0"/>
              <a:hlinkClick xmlns:r="http://schemas.openxmlformats.org/officeDocument/2006/relationships" r:id="rId1">
                <a:extLst>
                  <a:ext uri="{A12FA001-AC4F-418D-AE19-62706E023703}">
                    <ahyp:hlinkClr xmlns:ahyp="http://schemas.microsoft.com/office/drawing/2018/hyperlinkcolor" val="tx"/>
                  </a:ext>
                </a:extLst>
              </a:hlinkClick>
            </a:rPr>
            <a:t>www.afp.gov.au/clickfit</a:t>
          </a:r>
          <a:endParaRPr lang="en-AU" sz="1800" b="1" dirty="0">
            <a:solidFill>
              <a:srgbClr val="333333"/>
            </a:solidFill>
            <a:latin typeface="Roboto" panose="02000000000000000000" pitchFamily="2" charset="0"/>
            <a:ea typeface="Roboto" panose="02000000000000000000" pitchFamily="2" charset="0"/>
          </a:endParaRPr>
        </a:p>
      </dgm:t>
    </dgm:pt>
    <dgm:pt modelId="{0E9E42C6-2DCA-4B40-9719-4289D11F635A}" type="parTrans" cxnId="{71038ED9-D7C4-46BB-9C0E-1CAA595A9B0D}">
      <dgm:prSet/>
      <dgm:spPr/>
      <dgm:t>
        <a:bodyPr/>
        <a:lstStyle/>
        <a:p>
          <a:endParaRPr lang="en-AU"/>
        </a:p>
      </dgm:t>
    </dgm:pt>
    <dgm:pt modelId="{990395FB-E9E5-4995-AFA2-1FDDEBB6EB99}" type="sibTrans" cxnId="{71038ED9-D7C4-46BB-9C0E-1CAA595A9B0D}">
      <dgm:prSet/>
      <dgm:spPr/>
      <dgm:t>
        <a:bodyPr/>
        <a:lstStyle/>
        <a:p>
          <a:endParaRPr lang="en-AU"/>
        </a:p>
      </dgm:t>
    </dgm:pt>
    <dgm:pt modelId="{2A94CF52-71F3-4050-8151-57C6DBB0DFCF}">
      <dgm:prSet custT="1"/>
      <dgm:spPr/>
      <dgm:t>
        <a:bodyPr/>
        <a:lstStyle/>
        <a:p>
          <a:pPr algn="l">
            <a:buFont typeface="Arial" panose="020B0604020202020204" pitchFamily="34" charset="0"/>
            <a:buNone/>
          </a:pPr>
          <a:r>
            <a:rPr lang="en-AU" sz="1800" b="1" dirty="0">
              <a:solidFill>
                <a:srgbClr val="333333"/>
              </a:solidFill>
              <a:latin typeface="Roboto" panose="02000000000000000000" pitchFamily="2" charset="0"/>
              <a:ea typeface="Roboto" panose="02000000000000000000" pitchFamily="2" charset="0"/>
            </a:rPr>
            <a:t>   details on official website or app. </a:t>
          </a:r>
          <a:endParaRPr lang="en-AU" sz="1800" b="1" dirty="0">
            <a:solidFill>
              <a:srgbClr val="333333"/>
            </a:solidFill>
            <a:highlight>
              <a:srgbClr val="043092"/>
            </a:highlight>
          </a:endParaRPr>
        </a:p>
      </dgm:t>
    </dgm:pt>
    <dgm:pt modelId="{21094FA8-CFCB-41BA-AB80-6D8473418082}" type="parTrans" cxnId="{20E5E6C3-8E99-4905-8A09-CDF448475873}">
      <dgm:prSet/>
      <dgm:spPr/>
      <dgm:t>
        <a:bodyPr/>
        <a:lstStyle/>
        <a:p>
          <a:endParaRPr lang="en-AU"/>
        </a:p>
      </dgm:t>
    </dgm:pt>
    <dgm:pt modelId="{C94BB582-C295-421D-817C-94540B829540}" type="sibTrans" cxnId="{20E5E6C3-8E99-4905-8A09-CDF448475873}">
      <dgm:prSet/>
      <dgm:spPr/>
      <dgm:t>
        <a:bodyPr/>
        <a:lstStyle/>
        <a:p>
          <a:endParaRPr lang="en-AU"/>
        </a:p>
      </dgm:t>
    </dgm:pt>
    <dgm:pt modelId="{88FEB792-0C90-46F4-A7A4-24465F043658}">
      <dgm:prSet custT="1"/>
      <dgm:spPr/>
      <dgm:t>
        <a:bodyPr/>
        <a:lstStyle/>
        <a:p>
          <a:pPr algn="l">
            <a:lnSpc>
              <a:spcPct val="100000"/>
            </a:lnSpc>
            <a:spcAft>
              <a:spcPts val="0"/>
            </a:spcAft>
            <a:buNone/>
          </a:pPr>
          <a:r>
            <a:rPr lang="en-AU" sz="1800" b="1" kern="1000" baseline="0" dirty="0">
              <a:solidFill>
                <a:srgbClr val="333333"/>
              </a:solidFill>
              <a:latin typeface="Roboto" panose="02000000000000000000" pitchFamily="2" charset="0"/>
              <a:ea typeface="Roboto" panose="02000000000000000000" pitchFamily="2" charset="0"/>
            </a:rPr>
            <a:t>   to help and prevent others from falling</a:t>
          </a:r>
          <a:endParaRPr lang="en-AU" sz="1800" b="1" kern="1000" baseline="0" dirty="0">
            <a:solidFill>
              <a:srgbClr val="333333"/>
            </a:solidFill>
          </a:endParaRPr>
        </a:p>
      </dgm:t>
    </dgm:pt>
    <dgm:pt modelId="{9E3C7863-30F4-4D0E-A7BE-FC8BCF2BE622}" type="parTrans" cxnId="{89C583A9-F213-4011-9E60-3937E4303A44}">
      <dgm:prSet/>
      <dgm:spPr/>
      <dgm:t>
        <a:bodyPr/>
        <a:lstStyle/>
        <a:p>
          <a:endParaRPr lang="en-AU"/>
        </a:p>
      </dgm:t>
    </dgm:pt>
    <dgm:pt modelId="{03A9B1EB-8A97-499E-8714-BBA0D25E7602}" type="sibTrans" cxnId="{89C583A9-F213-4011-9E60-3937E4303A44}">
      <dgm:prSet/>
      <dgm:spPr/>
      <dgm:t>
        <a:bodyPr/>
        <a:lstStyle/>
        <a:p>
          <a:endParaRPr lang="en-AU"/>
        </a:p>
      </dgm:t>
    </dgm:pt>
    <dgm:pt modelId="{E75FD230-AF20-47A3-904C-D6F73E51AA66}">
      <dgm:prSet custT="1"/>
      <dgm:spPr/>
      <dgm:t>
        <a:bodyPr/>
        <a:lstStyle/>
        <a:p>
          <a:pPr algn="l">
            <a:lnSpc>
              <a:spcPct val="100000"/>
            </a:lnSpc>
            <a:spcAft>
              <a:spcPts val="0"/>
            </a:spcAft>
            <a:buNone/>
          </a:pPr>
          <a:r>
            <a:rPr lang="en-AU" sz="1800" b="1" kern="1000" baseline="0" dirty="0">
              <a:solidFill>
                <a:srgbClr val="333333"/>
              </a:solidFill>
              <a:latin typeface="Roboto" panose="02000000000000000000" pitchFamily="2" charset="0"/>
              <a:ea typeface="Roboto" panose="02000000000000000000" pitchFamily="2" charset="0"/>
            </a:rPr>
            <a:t>   victim.</a:t>
          </a:r>
          <a:endParaRPr lang="en-AU" sz="1800" b="1" kern="1000" baseline="0" dirty="0">
            <a:solidFill>
              <a:srgbClr val="333333"/>
            </a:solidFill>
          </a:endParaRPr>
        </a:p>
      </dgm:t>
    </dgm:pt>
    <dgm:pt modelId="{C3D551C2-0190-4A41-938E-D4356DC9C013}" type="parTrans" cxnId="{156B13AD-CFE0-4D56-879B-0A30FDFD849F}">
      <dgm:prSet/>
      <dgm:spPr/>
      <dgm:t>
        <a:bodyPr/>
        <a:lstStyle/>
        <a:p>
          <a:endParaRPr lang="en-AU"/>
        </a:p>
      </dgm:t>
    </dgm:pt>
    <dgm:pt modelId="{8A3F4463-A3ED-4602-82BB-7D3AF1D7F11B}" type="sibTrans" cxnId="{156B13AD-CFE0-4D56-879B-0A30FDFD849F}">
      <dgm:prSet/>
      <dgm:spPr/>
      <dgm:t>
        <a:bodyPr/>
        <a:lstStyle/>
        <a:p>
          <a:endParaRPr lang="en-AU"/>
        </a:p>
      </dgm:t>
    </dgm:pt>
    <dgm:pt modelId="{FA8E5740-EE6B-4C21-9561-3A1E8AB01A3F}" type="pres">
      <dgm:prSet presAssocID="{1A2902ED-0CEF-4812-806F-6BC232FF2729}" presName="Name0" presStyleCnt="0">
        <dgm:presLayoutVars>
          <dgm:dir/>
          <dgm:animLvl val="lvl"/>
          <dgm:resizeHandles val="exact"/>
        </dgm:presLayoutVars>
      </dgm:prSet>
      <dgm:spPr/>
    </dgm:pt>
    <dgm:pt modelId="{756545E3-7AC2-4C7D-AAB1-21D610FCDFA1}" type="pres">
      <dgm:prSet presAssocID="{76A9ED0A-F199-4059-B44C-F54181504258}" presName="linNode" presStyleCnt="0"/>
      <dgm:spPr/>
    </dgm:pt>
    <dgm:pt modelId="{D03B2D84-1D20-4588-96F7-36F1B6ADE14C}" type="pres">
      <dgm:prSet presAssocID="{76A9ED0A-F199-4059-B44C-F54181504258}" presName="parentText" presStyleLbl="node1" presStyleIdx="0" presStyleCnt="3">
        <dgm:presLayoutVars>
          <dgm:chMax val="1"/>
          <dgm:bulletEnabled val="1"/>
        </dgm:presLayoutVars>
      </dgm:prSet>
      <dgm:spPr/>
    </dgm:pt>
    <dgm:pt modelId="{7679651D-2AB3-40DB-B0E6-DBAC4986689F}" type="pres">
      <dgm:prSet presAssocID="{76A9ED0A-F199-4059-B44C-F54181504258}" presName="descendantText" presStyleLbl="alignAccFollowNode1" presStyleIdx="0" presStyleCnt="3">
        <dgm:presLayoutVars>
          <dgm:bulletEnabled val="1"/>
        </dgm:presLayoutVars>
      </dgm:prSet>
      <dgm:spPr/>
    </dgm:pt>
    <dgm:pt modelId="{A4A6BF08-EE5E-406D-A196-D37941AA8945}" type="pres">
      <dgm:prSet presAssocID="{F6CAA8E1-0515-4637-A2D4-583709E02AEC}" presName="sp" presStyleCnt="0"/>
      <dgm:spPr/>
    </dgm:pt>
    <dgm:pt modelId="{1C4A0543-73C3-4F50-9447-FAF20C140FC4}" type="pres">
      <dgm:prSet presAssocID="{09C860FE-40E9-43D3-B6D5-6134465859AC}" presName="linNode" presStyleCnt="0"/>
      <dgm:spPr/>
    </dgm:pt>
    <dgm:pt modelId="{07D99EA5-D118-4FF3-932F-099121E8B911}" type="pres">
      <dgm:prSet presAssocID="{09C860FE-40E9-43D3-B6D5-6134465859AC}" presName="parentText" presStyleLbl="node1" presStyleIdx="1" presStyleCnt="3">
        <dgm:presLayoutVars>
          <dgm:chMax val="1"/>
          <dgm:bulletEnabled val="1"/>
        </dgm:presLayoutVars>
      </dgm:prSet>
      <dgm:spPr/>
    </dgm:pt>
    <dgm:pt modelId="{CDB68850-E337-4696-8CBD-46F548F1FC59}" type="pres">
      <dgm:prSet presAssocID="{09C860FE-40E9-43D3-B6D5-6134465859AC}" presName="descendantText" presStyleLbl="alignAccFollowNode1" presStyleIdx="1" presStyleCnt="3">
        <dgm:presLayoutVars>
          <dgm:bulletEnabled val="1"/>
        </dgm:presLayoutVars>
      </dgm:prSet>
      <dgm:spPr/>
    </dgm:pt>
    <dgm:pt modelId="{495D8947-9C76-4ABE-A579-FF6D367299D4}" type="pres">
      <dgm:prSet presAssocID="{E5F83DB1-63CD-4BCA-9644-E439CFF7863C}" presName="sp" presStyleCnt="0"/>
      <dgm:spPr/>
    </dgm:pt>
    <dgm:pt modelId="{BE17EFA0-B05B-4B93-ADD7-F2310D08D65B}" type="pres">
      <dgm:prSet presAssocID="{3B28E85B-FF54-49B4-A89E-65868B818F2A}" presName="linNode" presStyleCnt="0"/>
      <dgm:spPr/>
    </dgm:pt>
    <dgm:pt modelId="{574F9879-A7E3-4DF8-B591-7C4B3C29779F}" type="pres">
      <dgm:prSet presAssocID="{3B28E85B-FF54-49B4-A89E-65868B818F2A}" presName="parentText" presStyleLbl="node1" presStyleIdx="2" presStyleCnt="3">
        <dgm:presLayoutVars>
          <dgm:chMax val="1"/>
          <dgm:bulletEnabled val="1"/>
        </dgm:presLayoutVars>
      </dgm:prSet>
      <dgm:spPr/>
    </dgm:pt>
    <dgm:pt modelId="{153C9880-9BA6-481E-8025-977C82CC1B16}" type="pres">
      <dgm:prSet presAssocID="{3B28E85B-FF54-49B4-A89E-65868B818F2A}" presName="descendantText" presStyleLbl="alignAccFollowNode1" presStyleIdx="2" presStyleCnt="3">
        <dgm:presLayoutVars>
          <dgm:bulletEnabled val="1"/>
        </dgm:presLayoutVars>
      </dgm:prSet>
      <dgm:spPr/>
    </dgm:pt>
  </dgm:ptLst>
  <dgm:cxnLst>
    <dgm:cxn modelId="{9AD03B12-AD16-4381-81F3-C60BAC843CCE}" type="presOf" srcId="{E75FD230-AF20-47A3-904C-D6F73E51AA66}" destId="{CDB68850-E337-4696-8CBD-46F548F1FC59}" srcOrd="0" destOrd="2" presId="urn:microsoft.com/office/officeart/2005/8/layout/vList5"/>
    <dgm:cxn modelId="{3909E737-A746-4AE3-A1FB-472B931607A2}" type="presOf" srcId="{3B28E85B-FF54-49B4-A89E-65868B818F2A}" destId="{574F9879-A7E3-4DF8-B591-7C4B3C29779F}" srcOrd="0" destOrd="0" presId="urn:microsoft.com/office/officeart/2005/8/layout/vList5"/>
    <dgm:cxn modelId="{E048F93E-DB0C-4F70-B39E-B173363BF0F3}" srcId="{1A2902ED-0CEF-4812-806F-6BC232FF2729}" destId="{09C860FE-40E9-43D3-B6D5-6134465859AC}" srcOrd="1" destOrd="0" parTransId="{9027CC31-F5FD-4C0A-B511-A0A37BB5B6A3}" sibTransId="{E5F83DB1-63CD-4BCA-9644-E439CFF7863C}"/>
    <dgm:cxn modelId="{311DF94B-9868-4242-AF87-DA9A0DFDB8AD}" type="presOf" srcId="{18160441-E1E5-469B-8CD6-E28A3DCBDCED}" destId="{7679651D-2AB3-40DB-B0E6-DBAC4986689F}" srcOrd="0" destOrd="2" presId="urn:microsoft.com/office/officeart/2005/8/layout/vList5"/>
    <dgm:cxn modelId="{4F8CC34E-5291-4FDD-A24F-C3E55F0833AD}" type="presOf" srcId="{88FEB792-0C90-46F4-A7A4-24465F043658}" destId="{CDB68850-E337-4696-8CBD-46F548F1FC59}" srcOrd="0" destOrd="1" presId="urn:microsoft.com/office/officeart/2005/8/layout/vList5"/>
    <dgm:cxn modelId="{9DD08982-9496-4EC1-B75C-C8F59969D673}" srcId="{1A2902ED-0CEF-4812-806F-6BC232FF2729}" destId="{3B28E85B-FF54-49B4-A89E-65868B818F2A}" srcOrd="2" destOrd="0" parTransId="{49467664-D755-485C-9451-A81D84F7CDE6}" sibTransId="{9207F5FB-061F-40B3-B470-5BB25474DB47}"/>
    <dgm:cxn modelId="{A2999788-96F0-4B4F-8D1C-29E7EEDF2AC9}" type="presOf" srcId="{76A9ED0A-F199-4059-B44C-F54181504258}" destId="{D03B2D84-1D20-4588-96F7-36F1B6ADE14C}" srcOrd="0" destOrd="0" presId="urn:microsoft.com/office/officeart/2005/8/layout/vList5"/>
    <dgm:cxn modelId="{33205591-1517-4AE5-89C5-F90533C96A9A}" srcId="{76A9ED0A-F199-4059-B44C-F54181504258}" destId="{EB733A0E-9522-4813-8390-34D7FC1B4898}" srcOrd="0" destOrd="0" parTransId="{19C4854E-8620-42F0-80F6-8795CBA068D8}" sibTransId="{8C9DC92B-61AF-4B17-8D6C-D483966A41E1}"/>
    <dgm:cxn modelId="{2401289E-C327-4362-8075-8614E37AB7A0}" type="presOf" srcId="{F87B82F5-637C-407D-9EC4-EB54295D3470}" destId="{153C9880-9BA6-481E-8025-977C82CC1B16}" srcOrd="0" destOrd="0" presId="urn:microsoft.com/office/officeart/2005/8/layout/vList5"/>
    <dgm:cxn modelId="{89C583A9-F213-4011-9E60-3937E4303A44}" srcId="{09C860FE-40E9-43D3-B6D5-6134465859AC}" destId="{88FEB792-0C90-46F4-A7A4-24465F043658}" srcOrd="1" destOrd="0" parTransId="{9E3C7863-30F4-4D0E-A7BE-FC8BCF2BE622}" sibTransId="{03A9B1EB-8A97-499E-8714-BBA0D25E7602}"/>
    <dgm:cxn modelId="{156B13AD-CFE0-4D56-879B-0A30FDFD849F}" srcId="{09C860FE-40E9-43D3-B6D5-6134465859AC}" destId="{E75FD230-AF20-47A3-904C-D6F73E51AA66}" srcOrd="2" destOrd="0" parTransId="{C3D551C2-0190-4A41-938E-D4356DC9C013}" sibTransId="{8A3F4463-A3ED-4602-82BB-7D3AF1D7F11B}"/>
    <dgm:cxn modelId="{5FDDF3B1-F4ED-4F4E-9A1A-C6B6EF226A9E}" type="presOf" srcId="{09C860FE-40E9-43D3-B6D5-6134465859AC}" destId="{07D99EA5-D118-4FF3-932F-099121E8B911}" srcOrd="0" destOrd="0" presId="urn:microsoft.com/office/officeart/2005/8/layout/vList5"/>
    <dgm:cxn modelId="{BFCBF8B1-BFB3-4020-AE31-B54FA955CDA7}" type="presOf" srcId="{2A94CF52-71F3-4050-8151-57C6DBB0DFCF}" destId="{7679651D-2AB3-40DB-B0E6-DBAC4986689F}" srcOrd="0" destOrd="1" presId="urn:microsoft.com/office/officeart/2005/8/layout/vList5"/>
    <dgm:cxn modelId="{F49D8BB8-6086-47DE-B92C-5B1A3536F5B5}" srcId="{76A9ED0A-F199-4059-B44C-F54181504258}" destId="{18160441-E1E5-469B-8CD6-E28A3DCBDCED}" srcOrd="2" destOrd="0" parTransId="{2D272138-B0EC-4DE7-BEF7-F06F13B40ACA}" sibTransId="{6CCFA5D3-99EF-4D74-BC02-AC15D949F76F}"/>
    <dgm:cxn modelId="{20E5E6C3-8E99-4905-8A09-CDF448475873}" srcId="{76A9ED0A-F199-4059-B44C-F54181504258}" destId="{2A94CF52-71F3-4050-8151-57C6DBB0DFCF}" srcOrd="1" destOrd="0" parTransId="{21094FA8-CFCB-41BA-AB80-6D8473418082}" sibTransId="{C94BB582-C295-421D-817C-94540B829540}"/>
    <dgm:cxn modelId="{B81D02D3-F3E9-4BFB-8D27-ADB295CD35AC}" srcId="{09C860FE-40E9-43D3-B6D5-6134465859AC}" destId="{DE72CFA5-E8E3-457F-B1B7-19969543660E}" srcOrd="0" destOrd="0" parTransId="{30F34920-036C-4B7C-82A4-5C859CED5EA4}" sibTransId="{03254031-B5CC-440A-99CF-AF0C9F620F85}"/>
    <dgm:cxn modelId="{887E88D4-A23A-46AA-B6ED-88D1AD5B39C6}" srcId="{1A2902ED-0CEF-4812-806F-6BC232FF2729}" destId="{76A9ED0A-F199-4059-B44C-F54181504258}" srcOrd="0" destOrd="0" parTransId="{52BE8E81-0DF0-45F2-8D7B-799FFB917550}" sibTransId="{F6CAA8E1-0515-4637-A2D4-583709E02AEC}"/>
    <dgm:cxn modelId="{71038ED9-D7C4-46BB-9C0E-1CAA595A9B0D}" srcId="{3B28E85B-FF54-49B4-A89E-65868B818F2A}" destId="{F87B82F5-637C-407D-9EC4-EB54295D3470}" srcOrd="0" destOrd="0" parTransId="{0E9E42C6-2DCA-4B40-9719-4289D11F635A}" sibTransId="{990395FB-E9E5-4995-AFA2-1FDDEBB6EB99}"/>
    <dgm:cxn modelId="{00A746DC-5D57-42E2-9599-2A99015290FF}" type="presOf" srcId="{DE72CFA5-E8E3-457F-B1B7-19969543660E}" destId="{CDB68850-E337-4696-8CBD-46F548F1FC59}" srcOrd="0" destOrd="0" presId="urn:microsoft.com/office/officeart/2005/8/layout/vList5"/>
    <dgm:cxn modelId="{6BA768E2-A2B8-4C8B-B2EB-B82FA301D0E1}" type="presOf" srcId="{EB733A0E-9522-4813-8390-34D7FC1B4898}" destId="{7679651D-2AB3-40DB-B0E6-DBAC4986689F}" srcOrd="0" destOrd="0" presId="urn:microsoft.com/office/officeart/2005/8/layout/vList5"/>
    <dgm:cxn modelId="{603408EC-B498-42D3-9D19-9F3F062FBCD4}" type="presOf" srcId="{1A2902ED-0CEF-4812-806F-6BC232FF2729}" destId="{FA8E5740-EE6B-4C21-9561-3A1E8AB01A3F}" srcOrd="0" destOrd="0" presId="urn:microsoft.com/office/officeart/2005/8/layout/vList5"/>
    <dgm:cxn modelId="{33D72EEC-51DE-41C2-8F62-5A1988988C96}" type="presParOf" srcId="{FA8E5740-EE6B-4C21-9561-3A1E8AB01A3F}" destId="{756545E3-7AC2-4C7D-AAB1-21D610FCDFA1}" srcOrd="0" destOrd="0" presId="urn:microsoft.com/office/officeart/2005/8/layout/vList5"/>
    <dgm:cxn modelId="{1611AF17-A4D1-45FD-ADD6-C1D94AD961E3}" type="presParOf" srcId="{756545E3-7AC2-4C7D-AAB1-21D610FCDFA1}" destId="{D03B2D84-1D20-4588-96F7-36F1B6ADE14C}" srcOrd="0" destOrd="0" presId="urn:microsoft.com/office/officeart/2005/8/layout/vList5"/>
    <dgm:cxn modelId="{2BCC4406-2E10-4DFC-9EB8-261E84E4F9DD}" type="presParOf" srcId="{756545E3-7AC2-4C7D-AAB1-21D610FCDFA1}" destId="{7679651D-2AB3-40DB-B0E6-DBAC4986689F}" srcOrd="1" destOrd="0" presId="urn:microsoft.com/office/officeart/2005/8/layout/vList5"/>
    <dgm:cxn modelId="{B2F4A060-C2BA-407B-93FE-A3DF1B9071CC}" type="presParOf" srcId="{FA8E5740-EE6B-4C21-9561-3A1E8AB01A3F}" destId="{A4A6BF08-EE5E-406D-A196-D37941AA8945}" srcOrd="1" destOrd="0" presId="urn:microsoft.com/office/officeart/2005/8/layout/vList5"/>
    <dgm:cxn modelId="{8C012068-44C4-4199-98D4-8F75AAF61581}" type="presParOf" srcId="{FA8E5740-EE6B-4C21-9561-3A1E8AB01A3F}" destId="{1C4A0543-73C3-4F50-9447-FAF20C140FC4}" srcOrd="2" destOrd="0" presId="urn:microsoft.com/office/officeart/2005/8/layout/vList5"/>
    <dgm:cxn modelId="{B5BE2D73-0EEC-48A0-881F-4EAEA46BC71B}" type="presParOf" srcId="{1C4A0543-73C3-4F50-9447-FAF20C140FC4}" destId="{07D99EA5-D118-4FF3-932F-099121E8B911}" srcOrd="0" destOrd="0" presId="urn:microsoft.com/office/officeart/2005/8/layout/vList5"/>
    <dgm:cxn modelId="{D3BD8A07-EC5D-4C72-86CC-76F749293B67}" type="presParOf" srcId="{1C4A0543-73C3-4F50-9447-FAF20C140FC4}" destId="{CDB68850-E337-4696-8CBD-46F548F1FC59}" srcOrd="1" destOrd="0" presId="urn:microsoft.com/office/officeart/2005/8/layout/vList5"/>
    <dgm:cxn modelId="{E25818EF-F61D-4260-94F7-9B3247E96333}" type="presParOf" srcId="{FA8E5740-EE6B-4C21-9561-3A1E8AB01A3F}" destId="{495D8947-9C76-4ABE-A579-FF6D367299D4}" srcOrd="3" destOrd="0" presId="urn:microsoft.com/office/officeart/2005/8/layout/vList5"/>
    <dgm:cxn modelId="{E2BEC077-F7EC-41F5-9D85-264C36DE6EA7}" type="presParOf" srcId="{FA8E5740-EE6B-4C21-9561-3A1E8AB01A3F}" destId="{BE17EFA0-B05B-4B93-ADD7-F2310D08D65B}" srcOrd="4" destOrd="0" presId="urn:microsoft.com/office/officeart/2005/8/layout/vList5"/>
    <dgm:cxn modelId="{DA111D23-EFF0-4F7D-95CC-4DBB81AF9840}" type="presParOf" srcId="{BE17EFA0-B05B-4B93-ADD7-F2310D08D65B}" destId="{574F9879-A7E3-4DF8-B591-7C4B3C29779F}" srcOrd="0" destOrd="0" presId="urn:microsoft.com/office/officeart/2005/8/layout/vList5"/>
    <dgm:cxn modelId="{E085DB49-5C71-4715-A49A-188622EAE6F1}" type="presParOf" srcId="{BE17EFA0-B05B-4B93-ADD7-F2310D08D65B}" destId="{153C9880-9BA6-481E-8025-977C82CC1B16}"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8C57B-860B-4386-A599-6838CD417283}">
      <dsp:nvSpPr>
        <dsp:cNvPr id="0" name=""/>
        <dsp:cNvSpPr/>
      </dsp:nvSpPr>
      <dsp:spPr>
        <a:xfrm>
          <a:off x="3648" y="1934057"/>
          <a:ext cx="3190013" cy="1276005"/>
        </a:xfrm>
        <a:prstGeom prst="homePlate">
          <a:avLst/>
        </a:prstGeom>
        <a:solidFill>
          <a:srgbClr val="4E95D9"/>
        </a:solidFill>
        <a:ln w="12700" cap="flat" cmpd="sng" algn="ctr">
          <a:noFill/>
          <a:prstDash val="solid"/>
          <a:miter lim="800000"/>
        </a:ln>
        <a:effectLst>
          <a:outerShdw blurRad="50800" dist="38100" dir="2700000" algn="tl" rotWithShape="0">
            <a:prstClr val="black">
              <a:alpha val="40000"/>
            </a:prst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AU" sz="2400" b="1" kern="1200" dirty="0">
              <a:solidFill>
                <a:schemeClr val="bg1"/>
              </a:solidFill>
              <a:latin typeface="Roboto" panose="02000000000000000000" pitchFamily="2" charset="0"/>
              <a:ea typeface="Roboto" panose="02000000000000000000" pitchFamily="2" charset="0"/>
            </a:rPr>
            <a:t>Stop your scroll</a:t>
          </a:r>
        </a:p>
      </dsp:txBody>
      <dsp:txXfrm>
        <a:off x="3648" y="1934057"/>
        <a:ext cx="2871012" cy="1276005"/>
      </dsp:txXfrm>
    </dsp:sp>
    <dsp:sp modelId="{8A0832B7-A65B-42F5-8554-03DDEF130191}">
      <dsp:nvSpPr>
        <dsp:cNvPr id="0" name=""/>
        <dsp:cNvSpPr/>
      </dsp:nvSpPr>
      <dsp:spPr>
        <a:xfrm>
          <a:off x="2555658" y="1934057"/>
          <a:ext cx="3190013" cy="1276005"/>
        </a:xfrm>
        <a:prstGeom prst="chevron">
          <a:avLst/>
        </a:prstGeom>
        <a:solidFill>
          <a:srgbClr val="FEE776"/>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AU" sz="2200" b="1" kern="1200" dirty="0">
              <a:solidFill>
                <a:srgbClr val="333333"/>
              </a:solidFill>
              <a:latin typeface="Roboto" panose="02000000000000000000" pitchFamily="2" charset="0"/>
              <a:ea typeface="Roboto" panose="02000000000000000000" pitchFamily="2" charset="0"/>
            </a:rPr>
            <a:t>Check warning signs</a:t>
          </a:r>
        </a:p>
      </dsp:txBody>
      <dsp:txXfrm>
        <a:off x="3193661" y="1934057"/>
        <a:ext cx="1914008" cy="1276005"/>
      </dsp:txXfrm>
    </dsp:sp>
    <dsp:sp modelId="{BFBB1254-1272-4780-A50A-A94526EB079C}">
      <dsp:nvSpPr>
        <dsp:cNvPr id="0" name=""/>
        <dsp:cNvSpPr/>
      </dsp:nvSpPr>
      <dsp:spPr>
        <a:xfrm>
          <a:off x="5107669" y="1934057"/>
          <a:ext cx="3190013" cy="1276005"/>
        </a:xfrm>
        <a:prstGeom prst="chevron">
          <a:avLst/>
        </a:prstGeom>
        <a:solidFill>
          <a:srgbClr val="FF574F"/>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80010" tIns="53340" rIns="26670" bIns="53340" numCol="1" spcCol="1270" anchor="ctr" anchorCtr="0">
          <a:noAutofit/>
        </a:bodyPr>
        <a:lstStyle/>
        <a:p>
          <a:pPr marL="0" lvl="0" indent="0" algn="ctr" defTabSz="889000">
            <a:lnSpc>
              <a:spcPct val="90000"/>
            </a:lnSpc>
            <a:spcBef>
              <a:spcPct val="0"/>
            </a:spcBef>
            <a:spcAft>
              <a:spcPct val="35000"/>
            </a:spcAft>
            <a:buNone/>
          </a:pPr>
          <a:r>
            <a:rPr lang="en-AU" sz="2000" b="1" kern="1200" dirty="0">
              <a:solidFill>
                <a:schemeClr val="bg1"/>
              </a:solidFill>
              <a:latin typeface="Roboto" panose="02000000000000000000" pitchFamily="2" charset="0"/>
              <a:ea typeface="Roboto" panose="02000000000000000000" pitchFamily="2" charset="0"/>
            </a:rPr>
            <a:t>Protect yourself from cybercrime</a:t>
          </a:r>
        </a:p>
      </dsp:txBody>
      <dsp:txXfrm>
        <a:off x="5745672" y="1934057"/>
        <a:ext cx="1914008" cy="1276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2AAAA-02B9-4970-9E9C-0AF04643836E}">
      <dsp:nvSpPr>
        <dsp:cNvPr id="0" name=""/>
        <dsp:cNvSpPr/>
      </dsp:nvSpPr>
      <dsp:spPr>
        <a:xfrm rot="10800000">
          <a:off x="2314913" y="1790"/>
          <a:ext cx="7918489" cy="1281626"/>
        </a:xfrm>
        <a:prstGeom prst="homePlate">
          <a:avLst/>
        </a:prstGeom>
        <a:solidFill>
          <a:srgbClr val="4E95D9"/>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65162" tIns="91440" rIns="170688" bIns="91440" numCol="1" spcCol="1270" anchor="ctr" anchorCtr="0">
          <a:noAutofit/>
        </a:bodyPr>
        <a:lstStyle/>
        <a:p>
          <a:pPr marL="0" lvl="0" indent="0" algn="l" defTabSz="1066800">
            <a:lnSpc>
              <a:spcPct val="90000"/>
            </a:lnSpc>
            <a:spcBef>
              <a:spcPct val="0"/>
            </a:spcBef>
            <a:spcAft>
              <a:spcPct val="35000"/>
            </a:spcAft>
            <a:buNone/>
          </a:pPr>
          <a:r>
            <a:rPr lang="en-AU" sz="2400" b="1" kern="1200" dirty="0">
              <a:solidFill>
                <a:srgbClr val="F7F7F4"/>
              </a:solidFill>
              <a:latin typeface="Roboto" panose="02000000000000000000" pitchFamily="2" charset="0"/>
              <a:ea typeface="Roboto" panose="02000000000000000000" pitchFamily="2" charset="0"/>
            </a:rPr>
            <a:t>Romance scams are common in Australia</a:t>
          </a:r>
        </a:p>
        <a:p>
          <a:pPr marL="0" lvl="0" indent="0" algn="l" defTabSz="1066800">
            <a:lnSpc>
              <a:spcPct val="90000"/>
            </a:lnSpc>
            <a:spcBef>
              <a:spcPct val="0"/>
            </a:spcBef>
            <a:spcAft>
              <a:spcPct val="35000"/>
            </a:spcAft>
            <a:buNone/>
          </a:pPr>
          <a:r>
            <a:rPr lang="en-AU" sz="2200" b="0" kern="1200" dirty="0">
              <a:solidFill>
                <a:srgbClr val="F7F7F4"/>
              </a:solidFill>
              <a:latin typeface="Roboto" panose="02000000000000000000" pitchFamily="2" charset="0"/>
              <a:ea typeface="Roboto" panose="02000000000000000000" pitchFamily="2" charset="0"/>
            </a:rPr>
            <a:t>They cause emotional and financial harm. </a:t>
          </a:r>
        </a:p>
      </dsp:txBody>
      <dsp:txXfrm rot="10800000">
        <a:off x="2635319" y="1790"/>
        <a:ext cx="7598083" cy="1281626"/>
      </dsp:txXfrm>
    </dsp:sp>
    <dsp:sp modelId="{F01DAF4D-47FA-4BF7-BDA4-4F9EB5A809E3}">
      <dsp:nvSpPr>
        <dsp:cNvPr id="0" name=""/>
        <dsp:cNvSpPr/>
      </dsp:nvSpPr>
      <dsp:spPr>
        <a:xfrm>
          <a:off x="1181045" y="0"/>
          <a:ext cx="1281626" cy="1281626"/>
        </a:xfrm>
        <a:prstGeom prst="ellipse">
          <a:avLst/>
        </a:prstGeom>
        <a:solidFill>
          <a:srgbClr val="F7F7F4"/>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 modelId="{8B668C96-1595-4D1E-A8C8-F18C985F9700}">
      <dsp:nvSpPr>
        <dsp:cNvPr id="0" name=""/>
        <dsp:cNvSpPr/>
      </dsp:nvSpPr>
      <dsp:spPr>
        <a:xfrm rot="10800000">
          <a:off x="2314913" y="1651695"/>
          <a:ext cx="7918489" cy="1281626"/>
        </a:xfrm>
        <a:prstGeom prst="homePlate">
          <a:avLst/>
        </a:prstGeom>
        <a:solidFill>
          <a:srgbClr val="FEE776"/>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65162" tIns="91440" rIns="170688" bIns="91440" numCol="1" spcCol="1270" anchor="ctr" anchorCtr="0">
          <a:noAutofit/>
        </a:bodyPr>
        <a:lstStyle/>
        <a:p>
          <a:pPr marL="0" lvl="0" indent="0" algn="l" defTabSz="1066800">
            <a:lnSpc>
              <a:spcPct val="90000"/>
            </a:lnSpc>
            <a:spcBef>
              <a:spcPct val="0"/>
            </a:spcBef>
            <a:spcAft>
              <a:spcPct val="35000"/>
            </a:spcAft>
            <a:buNone/>
          </a:pPr>
          <a:r>
            <a:rPr lang="en-AU" sz="2400" b="1" kern="1200" dirty="0">
              <a:solidFill>
                <a:srgbClr val="333333"/>
              </a:solidFill>
              <a:latin typeface="Roboto" panose="02000000000000000000" pitchFamily="2" charset="0"/>
              <a:ea typeface="Roboto" panose="02000000000000000000" pitchFamily="2" charset="0"/>
            </a:rPr>
            <a:t>Romance scams are underreported</a:t>
          </a:r>
          <a:endParaRPr lang="en-AU" sz="2400" kern="1200" dirty="0">
            <a:solidFill>
              <a:srgbClr val="333333"/>
            </a:solidFill>
            <a:latin typeface="Roboto" panose="02000000000000000000" pitchFamily="2" charset="0"/>
            <a:ea typeface="Roboto" panose="02000000000000000000" pitchFamily="2" charset="0"/>
          </a:endParaRPr>
        </a:p>
        <a:p>
          <a:pPr marL="0" lvl="0" indent="0" algn="l" defTabSz="1066800">
            <a:lnSpc>
              <a:spcPct val="90000"/>
            </a:lnSpc>
            <a:spcBef>
              <a:spcPct val="0"/>
            </a:spcBef>
            <a:spcAft>
              <a:spcPct val="35000"/>
            </a:spcAft>
            <a:buNone/>
          </a:pPr>
          <a:r>
            <a:rPr lang="en-AU" sz="2200" kern="1200" dirty="0">
              <a:solidFill>
                <a:srgbClr val="333333"/>
              </a:solidFill>
              <a:latin typeface="Roboto" panose="02000000000000000000" pitchFamily="2" charset="0"/>
              <a:ea typeface="Roboto" panose="02000000000000000000" pitchFamily="2" charset="0"/>
              <a:cs typeface="+mn-cs"/>
            </a:rPr>
            <a:t>Victims can feel ashamed, embarrassed or afraid to speak up. </a:t>
          </a:r>
        </a:p>
      </dsp:txBody>
      <dsp:txXfrm rot="10800000">
        <a:off x="2635319" y="1651695"/>
        <a:ext cx="7598083" cy="1281626"/>
      </dsp:txXfrm>
    </dsp:sp>
    <dsp:sp modelId="{92B9A6DA-F502-47C9-AE73-2D80100A681A}">
      <dsp:nvSpPr>
        <dsp:cNvPr id="0" name=""/>
        <dsp:cNvSpPr/>
      </dsp:nvSpPr>
      <dsp:spPr>
        <a:xfrm>
          <a:off x="1143916" y="1639135"/>
          <a:ext cx="1281626" cy="1281626"/>
        </a:xfrm>
        <a:prstGeom prst="ellipse">
          <a:avLst/>
        </a:prstGeom>
        <a:solidFill>
          <a:srgbClr val="F7F7F4"/>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ECD048-3BA7-4FA2-A119-2CEB23375A13}">
      <dsp:nvSpPr>
        <dsp:cNvPr id="0" name=""/>
        <dsp:cNvSpPr/>
      </dsp:nvSpPr>
      <dsp:spPr>
        <a:xfrm rot="10800000">
          <a:off x="2442163" y="3275315"/>
          <a:ext cx="7918489" cy="1281626"/>
        </a:xfrm>
        <a:prstGeom prst="homePlate">
          <a:avLst/>
        </a:prstGeom>
        <a:solidFill>
          <a:srgbClr val="FF574F"/>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65162" tIns="91440" rIns="170688" bIns="91440" numCol="1" spcCol="1270" anchor="ctr" anchorCtr="0">
          <a:noAutofit/>
        </a:bodyPr>
        <a:lstStyle/>
        <a:p>
          <a:pPr marL="0" lvl="0" indent="0" algn="l" defTabSz="1066800">
            <a:lnSpc>
              <a:spcPct val="90000"/>
            </a:lnSpc>
            <a:spcBef>
              <a:spcPct val="0"/>
            </a:spcBef>
            <a:spcAft>
              <a:spcPct val="35000"/>
            </a:spcAft>
            <a:buNone/>
          </a:pPr>
          <a:r>
            <a:rPr lang="en-AU" sz="2400" b="1" i="0" u="none" strike="noStrike" kern="1200" baseline="0" dirty="0">
              <a:solidFill>
                <a:srgbClr val="F7F7F4"/>
              </a:solidFill>
              <a:latin typeface="Roboto" panose="02000000000000000000" pitchFamily="2" charset="0"/>
              <a:ea typeface="Roboto" panose="02000000000000000000" pitchFamily="2" charset="0"/>
              <a:cs typeface="+mn-cs"/>
            </a:rPr>
            <a:t>The “double hit” </a:t>
          </a:r>
        </a:p>
        <a:p>
          <a:pPr marL="0" lvl="0" indent="0" algn="l" defTabSz="1066800">
            <a:lnSpc>
              <a:spcPct val="90000"/>
            </a:lnSpc>
            <a:spcBef>
              <a:spcPct val="0"/>
            </a:spcBef>
            <a:spcAft>
              <a:spcPct val="35000"/>
            </a:spcAft>
            <a:buNone/>
          </a:pPr>
          <a:r>
            <a:rPr lang="en-AU" sz="2200" b="0" kern="1200" dirty="0">
              <a:solidFill>
                <a:srgbClr val="F7F7F4"/>
              </a:solidFill>
              <a:latin typeface="Roboto" panose="02000000000000000000" pitchFamily="2" charset="0"/>
              <a:ea typeface="Roboto" panose="02000000000000000000" pitchFamily="2" charset="0"/>
            </a:rPr>
            <a:t>Victims lost money and grieve a relationship they thought was real. </a:t>
          </a:r>
        </a:p>
      </dsp:txBody>
      <dsp:txXfrm rot="10800000">
        <a:off x="2762569" y="3275315"/>
        <a:ext cx="7598083" cy="1281626"/>
      </dsp:txXfrm>
    </dsp:sp>
    <dsp:sp modelId="{E95BD4C3-DE85-4213-B1F3-8355A60909B7}">
      <dsp:nvSpPr>
        <dsp:cNvPr id="0" name=""/>
        <dsp:cNvSpPr/>
      </dsp:nvSpPr>
      <dsp:spPr>
        <a:xfrm>
          <a:off x="1231862" y="3303391"/>
          <a:ext cx="1281626" cy="1281626"/>
        </a:xfrm>
        <a:prstGeom prst="ellipse">
          <a:avLst/>
        </a:prstGeom>
        <a:solidFill>
          <a:srgbClr val="F7F7F4"/>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643DC-8E24-48BE-8771-0F9A2845481A}">
      <dsp:nvSpPr>
        <dsp:cNvPr id="0" name=""/>
        <dsp:cNvSpPr/>
      </dsp:nvSpPr>
      <dsp:spPr>
        <a:xfrm>
          <a:off x="4778717" y="0"/>
          <a:ext cx="3710445" cy="1306566"/>
        </a:xfrm>
        <a:prstGeom prst="roundRect">
          <a:avLst>
            <a:gd name="adj" fmla="val 10000"/>
          </a:avLst>
        </a:prstGeom>
        <a:solidFill>
          <a:srgbClr val="FF574F"/>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ts val="0"/>
            </a:spcAft>
            <a:buNone/>
          </a:pPr>
          <a:r>
            <a:rPr lang="en-AU" sz="2800" b="1" kern="1200" dirty="0">
              <a:solidFill>
                <a:schemeClr val="bg1"/>
              </a:solidFill>
              <a:latin typeface="Roboto" panose="02000000000000000000" pitchFamily="2" charset="0"/>
              <a:ea typeface="Roboto" panose="02000000000000000000" pitchFamily="2" charset="0"/>
            </a:rPr>
            <a:t>STOP</a:t>
          </a:r>
        </a:p>
        <a:p>
          <a:pPr marL="0" lvl="0" indent="0" algn="ctr" defTabSz="1244600">
            <a:lnSpc>
              <a:spcPct val="100000"/>
            </a:lnSpc>
            <a:spcBef>
              <a:spcPct val="0"/>
            </a:spcBef>
            <a:spcAft>
              <a:spcPts val="0"/>
            </a:spcAft>
            <a:buNone/>
          </a:pPr>
          <a:r>
            <a:rPr lang="en-US" sz="1800" kern="1200" dirty="0">
              <a:solidFill>
                <a:schemeClr val="bg1"/>
              </a:solidFill>
              <a:latin typeface="Roboto" panose="02000000000000000000" pitchFamily="2" charset="0"/>
              <a:ea typeface="Roboto" panose="02000000000000000000" pitchFamily="2" charset="0"/>
            </a:rPr>
            <a:t>Remember that scammers use grooming to manipulate you</a:t>
          </a:r>
          <a:endParaRPr lang="en-AU" sz="1800" b="0" kern="1200" dirty="0">
            <a:solidFill>
              <a:schemeClr val="bg1"/>
            </a:solidFill>
            <a:latin typeface="Roboto" panose="02000000000000000000" pitchFamily="2" charset="0"/>
            <a:ea typeface="Roboto" panose="02000000000000000000" pitchFamily="2" charset="0"/>
          </a:endParaRPr>
        </a:p>
      </dsp:txBody>
      <dsp:txXfrm>
        <a:off x="4816985" y="38268"/>
        <a:ext cx="3633909" cy="1230030"/>
      </dsp:txXfrm>
    </dsp:sp>
    <dsp:sp modelId="{121B62AD-5B4D-493D-9A7C-66F3F303255D}">
      <dsp:nvSpPr>
        <dsp:cNvPr id="0" name=""/>
        <dsp:cNvSpPr/>
      </dsp:nvSpPr>
      <dsp:spPr>
        <a:xfrm rot="5347546">
          <a:off x="6403883" y="1339230"/>
          <a:ext cx="490019" cy="587955"/>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AU" sz="2400" kern="1200"/>
        </a:p>
      </dsp:txBody>
      <dsp:txXfrm rot="-5400000">
        <a:off x="6471385" y="1388207"/>
        <a:ext cx="352773" cy="343013"/>
      </dsp:txXfrm>
    </dsp:sp>
    <dsp:sp modelId="{120D397E-CA81-482A-8202-ABCE0D7DCF6A}">
      <dsp:nvSpPr>
        <dsp:cNvPr id="0" name=""/>
        <dsp:cNvSpPr/>
      </dsp:nvSpPr>
      <dsp:spPr>
        <a:xfrm>
          <a:off x="4808623" y="1959850"/>
          <a:ext cx="3710445" cy="1306566"/>
        </a:xfrm>
        <a:prstGeom prst="roundRect">
          <a:avLst>
            <a:gd name="adj" fmla="val 10000"/>
          </a:avLst>
        </a:prstGeom>
        <a:solidFill>
          <a:srgbClr val="FEE776"/>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ts val="0"/>
            </a:spcAft>
            <a:buNone/>
          </a:pPr>
          <a:r>
            <a:rPr lang="en-AU" sz="2800" b="1" kern="1200" dirty="0">
              <a:solidFill>
                <a:srgbClr val="333333"/>
              </a:solidFill>
              <a:latin typeface="Roboto" panose="02000000000000000000" pitchFamily="2" charset="0"/>
              <a:ea typeface="Roboto" panose="02000000000000000000" pitchFamily="2" charset="0"/>
            </a:rPr>
            <a:t>CHECK</a:t>
          </a:r>
        </a:p>
        <a:p>
          <a:pPr marL="0" lvl="0" indent="0" algn="ctr" defTabSz="1244600">
            <a:lnSpc>
              <a:spcPct val="90000"/>
            </a:lnSpc>
            <a:spcBef>
              <a:spcPct val="0"/>
            </a:spcBef>
            <a:spcAft>
              <a:spcPts val="0"/>
            </a:spcAft>
            <a:buNone/>
          </a:pPr>
          <a:r>
            <a:rPr lang="en-US" sz="1800" kern="1200" dirty="0">
              <a:solidFill>
                <a:srgbClr val="333333"/>
              </a:solidFill>
              <a:latin typeface="Roboto" panose="02000000000000000000" pitchFamily="2" charset="0"/>
              <a:ea typeface="Roboto" panose="02000000000000000000" pitchFamily="2" charset="0"/>
            </a:rPr>
            <a:t>Meet someone in person before sharing intimate details or photos</a:t>
          </a:r>
          <a:endParaRPr lang="en-AU" sz="1800" b="1" kern="1200" dirty="0">
            <a:solidFill>
              <a:srgbClr val="333333"/>
            </a:solidFill>
            <a:latin typeface="Roboto" panose="02000000000000000000" pitchFamily="2" charset="0"/>
            <a:ea typeface="Roboto" panose="02000000000000000000" pitchFamily="2" charset="0"/>
          </a:endParaRPr>
        </a:p>
      </dsp:txBody>
      <dsp:txXfrm>
        <a:off x="4846891" y="1998118"/>
        <a:ext cx="3633909" cy="1230030"/>
      </dsp:txXfrm>
    </dsp:sp>
    <dsp:sp modelId="{FC9D0E6D-BAED-43E7-A9C6-16E32D3BDECC}">
      <dsp:nvSpPr>
        <dsp:cNvPr id="0" name=""/>
        <dsp:cNvSpPr/>
      </dsp:nvSpPr>
      <dsp:spPr>
        <a:xfrm rot="5400000">
          <a:off x="6418864" y="3299081"/>
          <a:ext cx="489962" cy="587955"/>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AU" sz="2400" kern="1200"/>
        </a:p>
      </dsp:txBody>
      <dsp:txXfrm rot="-5400000">
        <a:off x="6487459" y="3348078"/>
        <a:ext cx="352773" cy="342973"/>
      </dsp:txXfrm>
    </dsp:sp>
    <dsp:sp modelId="{19DDAD91-AF65-4EF5-978F-AE2EB91F8E31}">
      <dsp:nvSpPr>
        <dsp:cNvPr id="0" name=""/>
        <dsp:cNvSpPr/>
      </dsp:nvSpPr>
      <dsp:spPr>
        <a:xfrm>
          <a:off x="4808623" y="3919700"/>
          <a:ext cx="3710445" cy="1306566"/>
        </a:xfrm>
        <a:prstGeom prst="roundRect">
          <a:avLst>
            <a:gd name="adj" fmla="val 10000"/>
          </a:avLst>
        </a:prstGeom>
        <a:solidFill>
          <a:schemeClr val="accent6">
            <a:lumMod val="60000"/>
            <a:lumOff val="40000"/>
          </a:schemeClr>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ts val="0"/>
            </a:spcAft>
            <a:buNone/>
          </a:pPr>
          <a:r>
            <a:rPr lang="en-AU" sz="2800" b="1" kern="1200" dirty="0">
              <a:solidFill>
                <a:schemeClr val="tx1"/>
              </a:solidFill>
              <a:latin typeface="Roboto" panose="02000000000000000000" pitchFamily="2" charset="0"/>
              <a:ea typeface="Roboto" panose="02000000000000000000" pitchFamily="2" charset="0"/>
            </a:rPr>
            <a:t>PROTECT</a:t>
          </a:r>
        </a:p>
        <a:p>
          <a:pPr marL="0" lvl="0" indent="0" algn="ctr" defTabSz="1244600">
            <a:lnSpc>
              <a:spcPct val="90000"/>
            </a:lnSpc>
            <a:spcBef>
              <a:spcPct val="0"/>
            </a:spcBef>
            <a:spcAft>
              <a:spcPts val="0"/>
            </a:spcAft>
            <a:buNone/>
          </a:pPr>
          <a:r>
            <a:rPr lang="en-US" sz="1800" kern="1200" dirty="0">
              <a:solidFill>
                <a:schemeClr val="tx1"/>
              </a:solidFill>
              <a:latin typeface="Roboto" panose="02000000000000000000" pitchFamily="2" charset="0"/>
              <a:ea typeface="Roboto" panose="02000000000000000000" pitchFamily="2" charset="0"/>
            </a:rPr>
            <a:t>Never send money to someone you’ve never met in person</a:t>
          </a:r>
          <a:endParaRPr lang="en-AU" sz="1800" b="1" kern="1200" dirty="0">
            <a:solidFill>
              <a:schemeClr val="tx1"/>
            </a:solidFill>
            <a:latin typeface="Roboto" panose="02000000000000000000" pitchFamily="2" charset="0"/>
            <a:ea typeface="Roboto" panose="02000000000000000000" pitchFamily="2" charset="0"/>
          </a:endParaRPr>
        </a:p>
      </dsp:txBody>
      <dsp:txXfrm>
        <a:off x="4846891" y="3957968"/>
        <a:ext cx="3633909" cy="12300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9651D-2AB3-40DB-B0E6-DBAC4986689F}">
      <dsp:nvSpPr>
        <dsp:cNvPr id="0" name=""/>
        <dsp:cNvSpPr/>
      </dsp:nvSpPr>
      <dsp:spPr>
        <a:xfrm rot="5400000">
          <a:off x="4758809" y="-1803845"/>
          <a:ext cx="1112345" cy="5002336"/>
        </a:xfrm>
        <a:prstGeom prst="round2SameRect">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Arial" panose="020B0604020202020204" pitchFamily="34" charset="0"/>
            <a:buNone/>
          </a:pPr>
          <a:r>
            <a:rPr lang="en-AU" sz="1800" b="1" kern="1200" dirty="0">
              <a:solidFill>
                <a:srgbClr val="333333"/>
              </a:solidFill>
              <a:latin typeface="Roboto" panose="02000000000000000000" pitchFamily="2" charset="0"/>
              <a:ea typeface="Roboto" panose="02000000000000000000" pitchFamily="2" charset="0"/>
            </a:rPr>
            <a:t>   Call your bank immediately via contact</a:t>
          </a:r>
          <a:endParaRPr lang="en-AU" sz="1800" b="1" kern="1200" dirty="0">
            <a:solidFill>
              <a:srgbClr val="333333"/>
            </a:solidFill>
            <a:highlight>
              <a:srgbClr val="043092"/>
            </a:highlight>
          </a:endParaRPr>
        </a:p>
        <a:p>
          <a:pPr marL="171450" lvl="1" indent="-171450" algn="l" defTabSz="800100">
            <a:lnSpc>
              <a:spcPct val="90000"/>
            </a:lnSpc>
            <a:spcBef>
              <a:spcPct val="0"/>
            </a:spcBef>
            <a:spcAft>
              <a:spcPct val="15000"/>
            </a:spcAft>
            <a:buFont typeface="Arial" panose="020B0604020202020204" pitchFamily="34" charset="0"/>
            <a:buNone/>
          </a:pPr>
          <a:r>
            <a:rPr lang="en-AU" sz="1800" b="1" kern="1200" dirty="0">
              <a:solidFill>
                <a:srgbClr val="333333"/>
              </a:solidFill>
              <a:latin typeface="Roboto" panose="02000000000000000000" pitchFamily="2" charset="0"/>
              <a:ea typeface="Roboto" panose="02000000000000000000" pitchFamily="2" charset="0"/>
            </a:rPr>
            <a:t>   details on official website or app. </a:t>
          </a:r>
          <a:endParaRPr lang="en-AU" sz="1800" b="1" kern="1200" dirty="0">
            <a:solidFill>
              <a:srgbClr val="333333"/>
            </a:solidFill>
            <a:highlight>
              <a:srgbClr val="043092"/>
            </a:highlight>
          </a:endParaRPr>
        </a:p>
        <a:p>
          <a:pPr marL="171450" lvl="1" indent="-171450" algn="l" defTabSz="800100">
            <a:lnSpc>
              <a:spcPct val="90000"/>
            </a:lnSpc>
            <a:spcBef>
              <a:spcPct val="0"/>
            </a:spcBef>
            <a:spcAft>
              <a:spcPct val="15000"/>
            </a:spcAft>
            <a:buFont typeface="Arial" panose="020B0604020202020204" pitchFamily="34" charset="0"/>
            <a:buNone/>
          </a:pPr>
          <a:r>
            <a:rPr lang="en-AU" sz="1800" b="1" kern="1200" dirty="0">
              <a:solidFill>
                <a:srgbClr val="333333"/>
              </a:solidFill>
              <a:latin typeface="Roboto" panose="02000000000000000000" pitchFamily="2" charset="0"/>
              <a:ea typeface="Roboto" panose="02000000000000000000" pitchFamily="2" charset="0"/>
            </a:rPr>
            <a:t>   Report it to police via </a:t>
          </a:r>
          <a:r>
            <a:rPr lang="en-AU" sz="1800" b="1" u="sng" kern="1200" dirty="0">
              <a:solidFill>
                <a:srgbClr val="333333"/>
              </a:solidFill>
              <a:latin typeface="Roboto" panose="02000000000000000000" pitchFamily="2" charset="0"/>
              <a:ea typeface="Roboto" panose="02000000000000000000" pitchFamily="2" charset="0"/>
            </a:rPr>
            <a:t>cyber.gov.au/report </a:t>
          </a:r>
          <a:endParaRPr lang="en-AU" sz="1800" b="1" kern="1200" dirty="0">
            <a:solidFill>
              <a:srgbClr val="333333"/>
            </a:solidFill>
            <a:latin typeface="Roboto" panose="02000000000000000000" pitchFamily="2" charset="0"/>
            <a:ea typeface="Roboto" panose="02000000000000000000" pitchFamily="2" charset="0"/>
          </a:endParaRPr>
        </a:p>
      </dsp:txBody>
      <dsp:txXfrm rot="-5400000">
        <a:off x="2813814" y="195450"/>
        <a:ext cx="4948036" cy="1003745"/>
      </dsp:txXfrm>
    </dsp:sp>
    <dsp:sp modelId="{D03B2D84-1D20-4588-96F7-36F1B6ADE14C}">
      <dsp:nvSpPr>
        <dsp:cNvPr id="0" name=""/>
        <dsp:cNvSpPr/>
      </dsp:nvSpPr>
      <dsp:spPr>
        <a:xfrm>
          <a:off x="0" y="2106"/>
          <a:ext cx="2813814" cy="1390432"/>
        </a:xfrm>
        <a:prstGeom prst="roundRect">
          <a:avLst/>
        </a:prstGeom>
        <a:solidFill>
          <a:srgbClr val="FF574F"/>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AU" sz="2700" b="1" kern="1200" dirty="0">
              <a:solidFill>
                <a:schemeClr val="bg1"/>
              </a:solidFill>
              <a:latin typeface="Roboto" panose="02000000000000000000" pitchFamily="2" charset="0"/>
              <a:ea typeface="Roboto" panose="02000000000000000000" pitchFamily="2" charset="0"/>
            </a:rPr>
            <a:t>If you have fallen victim to a scam</a:t>
          </a:r>
          <a:endParaRPr lang="en-AU" sz="2700" b="0" kern="1200" dirty="0">
            <a:solidFill>
              <a:schemeClr val="bg1"/>
            </a:solidFill>
            <a:latin typeface="Roboto" panose="02000000000000000000" pitchFamily="2" charset="0"/>
            <a:ea typeface="Roboto" panose="02000000000000000000" pitchFamily="2" charset="0"/>
          </a:endParaRPr>
        </a:p>
      </dsp:txBody>
      <dsp:txXfrm>
        <a:off x="67875" y="69981"/>
        <a:ext cx="2678064" cy="1254682"/>
      </dsp:txXfrm>
    </dsp:sp>
    <dsp:sp modelId="{CDB68850-E337-4696-8CBD-46F548F1FC59}">
      <dsp:nvSpPr>
        <dsp:cNvPr id="0" name=""/>
        <dsp:cNvSpPr/>
      </dsp:nvSpPr>
      <dsp:spPr>
        <a:xfrm rot="5400000">
          <a:off x="4758809" y="-343891"/>
          <a:ext cx="1112345" cy="5002336"/>
        </a:xfrm>
        <a:prstGeom prst="round2SameRect">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100000"/>
            </a:lnSpc>
            <a:spcBef>
              <a:spcPct val="0"/>
            </a:spcBef>
            <a:spcAft>
              <a:spcPts val="0"/>
            </a:spcAft>
            <a:buNone/>
          </a:pPr>
          <a:r>
            <a:rPr lang="en-AU" sz="1800" b="1" kern="1200" dirty="0">
              <a:solidFill>
                <a:srgbClr val="333333"/>
              </a:solidFill>
              <a:latin typeface="Roboto" panose="02000000000000000000" pitchFamily="2" charset="0"/>
              <a:ea typeface="Roboto" panose="02000000000000000000" pitchFamily="2" charset="0"/>
            </a:rPr>
            <a:t>   </a:t>
          </a:r>
          <a:r>
            <a:rPr lang="en-AU" sz="1800" b="1" kern="1000" baseline="0" dirty="0">
              <a:solidFill>
                <a:srgbClr val="333333"/>
              </a:solidFill>
              <a:latin typeface="Roboto" panose="02000000000000000000" pitchFamily="2" charset="0"/>
              <a:ea typeface="Roboto" panose="02000000000000000000" pitchFamily="2" charset="0"/>
            </a:rPr>
            <a:t>Report scams to </a:t>
          </a:r>
          <a:r>
            <a:rPr lang="en-AU" sz="1800" b="1" u="sng" kern="1000" baseline="0" dirty="0">
              <a:solidFill>
                <a:srgbClr val="333333"/>
              </a:solidFill>
              <a:latin typeface="Roboto" panose="02000000000000000000" pitchFamily="2" charset="0"/>
              <a:ea typeface="Roboto" panose="02000000000000000000" pitchFamily="2" charset="0"/>
            </a:rPr>
            <a:t>scamwatch.gov.au</a:t>
          </a:r>
          <a:endParaRPr lang="en-AU" sz="1800" b="1" kern="1000" baseline="0" dirty="0">
            <a:solidFill>
              <a:srgbClr val="333333"/>
            </a:solidFill>
          </a:endParaRPr>
        </a:p>
        <a:p>
          <a:pPr marL="171450" lvl="1" indent="-171450" algn="l" defTabSz="800100">
            <a:lnSpc>
              <a:spcPct val="100000"/>
            </a:lnSpc>
            <a:spcBef>
              <a:spcPct val="0"/>
            </a:spcBef>
            <a:spcAft>
              <a:spcPts val="0"/>
            </a:spcAft>
            <a:buNone/>
          </a:pPr>
          <a:r>
            <a:rPr lang="en-AU" sz="1800" b="1" kern="1000" baseline="0" dirty="0">
              <a:solidFill>
                <a:srgbClr val="333333"/>
              </a:solidFill>
              <a:latin typeface="Roboto" panose="02000000000000000000" pitchFamily="2" charset="0"/>
              <a:ea typeface="Roboto" panose="02000000000000000000" pitchFamily="2" charset="0"/>
            </a:rPr>
            <a:t>   to help and prevent others from falling</a:t>
          </a:r>
          <a:endParaRPr lang="en-AU" sz="1800" b="1" kern="1000" baseline="0" dirty="0">
            <a:solidFill>
              <a:srgbClr val="333333"/>
            </a:solidFill>
          </a:endParaRPr>
        </a:p>
        <a:p>
          <a:pPr marL="171450" lvl="1" indent="-171450" algn="l" defTabSz="800100">
            <a:lnSpc>
              <a:spcPct val="100000"/>
            </a:lnSpc>
            <a:spcBef>
              <a:spcPct val="0"/>
            </a:spcBef>
            <a:spcAft>
              <a:spcPts val="0"/>
            </a:spcAft>
            <a:buNone/>
          </a:pPr>
          <a:r>
            <a:rPr lang="en-AU" sz="1800" b="1" kern="1000" baseline="0" dirty="0">
              <a:solidFill>
                <a:srgbClr val="333333"/>
              </a:solidFill>
              <a:latin typeface="Roboto" panose="02000000000000000000" pitchFamily="2" charset="0"/>
              <a:ea typeface="Roboto" panose="02000000000000000000" pitchFamily="2" charset="0"/>
            </a:rPr>
            <a:t>   victim.</a:t>
          </a:r>
          <a:endParaRPr lang="en-AU" sz="1800" b="1" kern="1000" baseline="0" dirty="0">
            <a:solidFill>
              <a:srgbClr val="333333"/>
            </a:solidFill>
          </a:endParaRPr>
        </a:p>
      </dsp:txBody>
      <dsp:txXfrm rot="-5400000">
        <a:off x="2813814" y="1655404"/>
        <a:ext cx="4948036" cy="1003745"/>
      </dsp:txXfrm>
    </dsp:sp>
    <dsp:sp modelId="{07D99EA5-D118-4FF3-932F-099121E8B911}">
      <dsp:nvSpPr>
        <dsp:cNvPr id="0" name=""/>
        <dsp:cNvSpPr/>
      </dsp:nvSpPr>
      <dsp:spPr>
        <a:xfrm>
          <a:off x="0" y="1462060"/>
          <a:ext cx="2813814" cy="1390432"/>
        </a:xfrm>
        <a:prstGeom prst="roundRect">
          <a:avLst/>
        </a:prstGeom>
        <a:solidFill>
          <a:srgbClr val="FEE776"/>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AU" sz="2400" b="1" kern="1200" dirty="0">
              <a:solidFill>
                <a:srgbClr val="333333"/>
              </a:solidFill>
              <a:latin typeface="Roboto" panose="02000000000000000000" pitchFamily="2" charset="0"/>
              <a:ea typeface="Roboto" panose="02000000000000000000" pitchFamily="2" charset="0"/>
            </a:rPr>
            <a:t>Prevent others from falling victim</a:t>
          </a:r>
        </a:p>
      </dsp:txBody>
      <dsp:txXfrm>
        <a:off x="67875" y="1529935"/>
        <a:ext cx="2678064" cy="1254682"/>
      </dsp:txXfrm>
    </dsp:sp>
    <dsp:sp modelId="{153C9880-9BA6-481E-8025-977C82CC1B16}">
      <dsp:nvSpPr>
        <dsp:cNvPr id="0" name=""/>
        <dsp:cNvSpPr/>
      </dsp:nvSpPr>
      <dsp:spPr>
        <a:xfrm rot="5400000">
          <a:off x="4758809" y="1116062"/>
          <a:ext cx="1112345" cy="5002336"/>
        </a:xfrm>
        <a:prstGeom prst="round2SameRect">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None/>
          </a:pPr>
          <a:r>
            <a:rPr lang="en-AU" sz="1800" b="1" kern="1200" dirty="0">
              <a:solidFill>
                <a:srgbClr val="333333"/>
              </a:solidFill>
              <a:latin typeface="Roboto" panose="02000000000000000000" pitchFamily="2" charset="0"/>
              <a:ea typeface="Roboto" panose="02000000000000000000" pitchFamily="2" charset="0"/>
            </a:rPr>
            <a:t>   Improve your cyber safety and get </a:t>
          </a:r>
          <a:r>
            <a:rPr lang="en-AU" sz="1800" b="1" kern="1200" dirty="0" err="1">
              <a:solidFill>
                <a:srgbClr val="333333"/>
              </a:solidFill>
              <a:latin typeface="Roboto" panose="02000000000000000000" pitchFamily="2" charset="0"/>
              <a:ea typeface="Roboto" panose="02000000000000000000" pitchFamily="2" charset="0"/>
            </a:rPr>
            <a:t>ClickFit</a:t>
          </a:r>
          <a:r>
            <a:rPr lang="en-AU" sz="1800" b="1" kern="1200" dirty="0">
              <a:solidFill>
                <a:srgbClr val="333333"/>
              </a:solidFill>
              <a:latin typeface="Roboto" panose="02000000000000000000" pitchFamily="2" charset="0"/>
              <a:ea typeface="Roboto" panose="02000000000000000000" pitchFamily="2" charset="0"/>
            </a:rPr>
            <a:t> at </a:t>
          </a:r>
          <a:r>
            <a:rPr lang="en-AU" sz="1800" b="1" kern="1200" dirty="0">
              <a:solidFill>
                <a:srgbClr val="333333"/>
              </a:solidFill>
              <a:latin typeface="Roboto" panose="02000000000000000000" pitchFamily="2" charset="0"/>
              <a:ea typeface="Roboto" panose="02000000000000000000" pitchFamily="2" charset="0"/>
              <a:hlinkClick xmlns:r="http://schemas.openxmlformats.org/officeDocument/2006/relationships" r:id="rId1">
                <a:extLst>
                  <a:ext uri="{A12FA001-AC4F-418D-AE19-62706E023703}">
                    <ahyp:hlinkClr xmlns:ahyp="http://schemas.microsoft.com/office/drawing/2018/hyperlinkcolor" val="tx"/>
                  </a:ext>
                </a:extLst>
              </a:hlinkClick>
            </a:rPr>
            <a:t>www.afp.gov.au/clickfit</a:t>
          </a:r>
          <a:endParaRPr lang="en-AU" sz="1800" b="1" kern="1200" dirty="0">
            <a:solidFill>
              <a:srgbClr val="333333"/>
            </a:solidFill>
            <a:latin typeface="Roboto" panose="02000000000000000000" pitchFamily="2" charset="0"/>
            <a:ea typeface="Roboto" panose="02000000000000000000" pitchFamily="2" charset="0"/>
          </a:endParaRPr>
        </a:p>
      </dsp:txBody>
      <dsp:txXfrm rot="-5400000">
        <a:off x="2813814" y="3115357"/>
        <a:ext cx="4948036" cy="1003745"/>
      </dsp:txXfrm>
    </dsp:sp>
    <dsp:sp modelId="{574F9879-A7E3-4DF8-B591-7C4B3C29779F}">
      <dsp:nvSpPr>
        <dsp:cNvPr id="0" name=""/>
        <dsp:cNvSpPr/>
      </dsp:nvSpPr>
      <dsp:spPr>
        <a:xfrm>
          <a:off x="0" y="2922014"/>
          <a:ext cx="2813814" cy="1390432"/>
        </a:xfrm>
        <a:prstGeom prst="roundRect">
          <a:avLst/>
        </a:prstGeom>
        <a:solidFill>
          <a:schemeClr val="accent6">
            <a:lumMod val="60000"/>
            <a:lumOff val="40000"/>
          </a:schemeClr>
        </a:solidFill>
        <a:ln w="1905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AU" sz="2400" b="1" kern="1200" dirty="0">
              <a:solidFill>
                <a:schemeClr val="tx1"/>
              </a:solidFill>
              <a:latin typeface="Roboto" panose="02000000000000000000" pitchFamily="2" charset="0"/>
              <a:ea typeface="Roboto" panose="02000000000000000000" pitchFamily="2" charset="0"/>
            </a:rPr>
            <a:t>Protect yourself from cybercrime</a:t>
          </a:r>
        </a:p>
      </dsp:txBody>
      <dsp:txXfrm>
        <a:off x="67875" y="2989889"/>
        <a:ext cx="2678064" cy="1254682"/>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707863D-96E7-CDF6-694D-0DB5FF3C1C68}"/>
              </a:ext>
            </a:extLst>
          </p:cNvPr>
          <p:cNvSpPr>
            <a:spLocks noGrp="1"/>
          </p:cNvSpPr>
          <p:nvPr>
            <p:ph type="hdr" sz="quarter"/>
          </p:nvPr>
        </p:nvSpPr>
        <p:spPr>
          <a:xfrm>
            <a:off x="0" y="0"/>
            <a:ext cx="3037840" cy="466434"/>
          </a:xfrm>
          <a:prstGeom prst="rect">
            <a:avLst/>
          </a:prstGeom>
        </p:spPr>
        <p:txBody>
          <a:bodyPr vert="horz" lIns="93176" tIns="46588" rIns="93176" bIns="46588" rtlCol="0"/>
          <a:lstStyle>
            <a:lvl1pPr algn="l">
              <a:defRPr sz="1200"/>
            </a:lvl1pPr>
          </a:lstStyle>
          <a:p>
            <a:endParaRPr lang="en-AU"/>
          </a:p>
        </p:txBody>
      </p:sp>
      <p:sp>
        <p:nvSpPr>
          <p:cNvPr id="3" name="Date Placeholder 2">
            <a:extLst>
              <a:ext uri="{FF2B5EF4-FFF2-40B4-BE49-F238E27FC236}">
                <a16:creationId xmlns:a16="http://schemas.microsoft.com/office/drawing/2014/main" id="{0F561917-5758-0342-8E73-6C383D9139C2}"/>
              </a:ext>
            </a:extLst>
          </p:cNvPr>
          <p:cNvSpPr>
            <a:spLocks noGrp="1"/>
          </p:cNvSpPr>
          <p:nvPr>
            <p:ph type="dt" sz="quarter" idx="1"/>
          </p:nvPr>
        </p:nvSpPr>
        <p:spPr>
          <a:xfrm>
            <a:off x="3970938" y="0"/>
            <a:ext cx="3037840" cy="466434"/>
          </a:xfrm>
          <a:prstGeom prst="rect">
            <a:avLst/>
          </a:prstGeom>
        </p:spPr>
        <p:txBody>
          <a:bodyPr vert="horz" lIns="93176" tIns="46588" rIns="93176" bIns="46588" rtlCol="0"/>
          <a:lstStyle>
            <a:lvl1pPr algn="r">
              <a:defRPr sz="1200"/>
            </a:lvl1pPr>
          </a:lstStyle>
          <a:p>
            <a:fld id="{0F8397E1-9359-42FD-B98A-E40022DE5AE7}" type="datetimeFigureOut">
              <a:rPr lang="en-AU" smtClean="0"/>
              <a:t>30/01/2026</a:t>
            </a:fld>
            <a:endParaRPr lang="en-AU"/>
          </a:p>
        </p:txBody>
      </p:sp>
      <p:sp>
        <p:nvSpPr>
          <p:cNvPr id="4" name="Footer Placeholder 3">
            <a:extLst>
              <a:ext uri="{FF2B5EF4-FFF2-40B4-BE49-F238E27FC236}">
                <a16:creationId xmlns:a16="http://schemas.microsoft.com/office/drawing/2014/main" id="{FAA0FA97-67DE-758F-E23D-032E7B7676AB}"/>
              </a:ext>
            </a:extLst>
          </p:cNvPr>
          <p:cNvSpPr>
            <a:spLocks noGrp="1"/>
          </p:cNvSpPr>
          <p:nvPr>
            <p:ph type="ftr" sz="quarter" idx="2"/>
          </p:nvPr>
        </p:nvSpPr>
        <p:spPr>
          <a:xfrm>
            <a:off x="6137349" y="8834883"/>
            <a:ext cx="188235" cy="401862"/>
          </a:xfrm>
          <a:prstGeom prst="rect">
            <a:avLst/>
          </a:prstGeom>
        </p:spPr>
        <p:txBody>
          <a:bodyPr vert="horz" wrap="none" lIns="93176" tIns="46588" rIns="93176" bIns="46588" rtlCol="0" anchor="b">
            <a:spAutoFit/>
          </a:bodyPr>
          <a:lstStyle>
            <a:lvl1pPr algn="l">
              <a:defRPr sz="1200"/>
            </a:lvl1pPr>
          </a:lstStyle>
          <a:p>
            <a:pPr algn="ctr"/>
            <a:endParaRPr lang="en-AU" sz="2000" b="1">
              <a:solidFill>
                <a:srgbClr val="FF0000"/>
              </a:solidFill>
              <a:latin typeface="Calibri" panose="020F0502020204030204" pitchFamily="34" charset="0"/>
            </a:endParaRPr>
          </a:p>
        </p:txBody>
      </p:sp>
      <p:sp>
        <p:nvSpPr>
          <p:cNvPr id="5" name="Slide Number Placeholder 4">
            <a:extLst>
              <a:ext uri="{FF2B5EF4-FFF2-40B4-BE49-F238E27FC236}">
                <a16:creationId xmlns:a16="http://schemas.microsoft.com/office/drawing/2014/main" id="{CC54139E-0A18-A50A-29C2-FC208D83A01A}"/>
              </a:ext>
            </a:extLst>
          </p:cNvPr>
          <p:cNvSpPr>
            <a:spLocks noGrp="1"/>
          </p:cNvSpPr>
          <p:nvPr>
            <p:ph type="sldNum" sz="quarter" idx="3"/>
          </p:nvPr>
        </p:nvSpPr>
        <p:spPr>
          <a:xfrm>
            <a:off x="3970938" y="8829967"/>
            <a:ext cx="3037840" cy="466433"/>
          </a:xfrm>
          <a:prstGeom prst="rect">
            <a:avLst/>
          </a:prstGeom>
        </p:spPr>
        <p:txBody>
          <a:bodyPr vert="horz" lIns="93176" tIns="46588" rIns="93176" bIns="46588" rtlCol="0" anchor="b"/>
          <a:lstStyle>
            <a:lvl1pPr algn="r">
              <a:defRPr sz="1200"/>
            </a:lvl1pPr>
          </a:lstStyle>
          <a:p>
            <a:fld id="{DA627BBA-EFB7-4172-92BC-6FBE210B71E8}" type="slidenum">
              <a:rPr lang="en-AU" smtClean="0"/>
              <a:t>‹#›</a:t>
            </a:fld>
            <a:endParaRPr lang="en-AU"/>
          </a:p>
        </p:txBody>
      </p:sp>
    </p:spTree>
    <p:extLst>
      <p:ext uri="{BB962C8B-B14F-4D97-AF65-F5344CB8AC3E}">
        <p14:creationId xmlns:p14="http://schemas.microsoft.com/office/powerpoint/2010/main" val="3559677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6" tIns="46588" rIns="93176" bIns="46588" rtlCol="0"/>
          <a:lstStyle>
            <a:lvl1pPr algn="l">
              <a:defRPr sz="1200"/>
            </a:lvl1pPr>
          </a:lstStyle>
          <a:p>
            <a:endParaRPr lang="en-AU"/>
          </a:p>
        </p:txBody>
      </p:sp>
      <p:sp>
        <p:nvSpPr>
          <p:cNvPr id="3" name="Date Placeholder 2"/>
          <p:cNvSpPr>
            <a:spLocks noGrp="1"/>
          </p:cNvSpPr>
          <p:nvPr>
            <p:ph type="dt" idx="1"/>
          </p:nvPr>
        </p:nvSpPr>
        <p:spPr>
          <a:xfrm>
            <a:off x="3970938" y="0"/>
            <a:ext cx="3037840" cy="466434"/>
          </a:xfrm>
          <a:prstGeom prst="rect">
            <a:avLst/>
          </a:prstGeom>
        </p:spPr>
        <p:txBody>
          <a:bodyPr vert="horz" lIns="93176" tIns="46588" rIns="93176" bIns="46588" rtlCol="0"/>
          <a:lstStyle>
            <a:lvl1pPr algn="r">
              <a:defRPr sz="1200"/>
            </a:lvl1pPr>
          </a:lstStyle>
          <a:p>
            <a:fld id="{ACC94FE9-7D5F-417E-846E-8961AC98F45C}" type="datetimeFigureOut">
              <a:rPr lang="en-AU" smtClean="0"/>
              <a:t>30/01/2026</a:t>
            </a:fld>
            <a:endParaRPr lang="en-AU"/>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6" tIns="46588" rIns="93176" bIns="46588" rtlCol="0" anchor="ctr"/>
          <a:lstStyle/>
          <a:p>
            <a:endParaRPr lang="en-AU"/>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6" tIns="46588" rIns="93176" bIns="4658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6137349" y="8834883"/>
            <a:ext cx="188235" cy="401862"/>
          </a:xfrm>
          <a:prstGeom prst="rect">
            <a:avLst/>
          </a:prstGeom>
        </p:spPr>
        <p:txBody>
          <a:bodyPr vert="horz" wrap="none" lIns="93176" tIns="46588" rIns="93176" bIns="46588" rtlCol="0" anchor="b">
            <a:spAutoFit/>
          </a:bodyPr>
          <a:lstStyle>
            <a:lvl1pPr algn="ctr">
              <a:defRPr sz="2000" b="1" i="0" u="none">
                <a:solidFill>
                  <a:srgbClr val="FF0000"/>
                </a:solidFill>
                <a:latin typeface="Calibri" panose="020F0502020204030204" pitchFamily="34" charset="0"/>
              </a:defRPr>
            </a:lvl1pPr>
          </a:lstStyle>
          <a:p>
            <a:endParaRPr lang="en-AU"/>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6" tIns="46588" rIns="93176" bIns="46588" rtlCol="0" anchor="b"/>
          <a:lstStyle>
            <a:lvl1pPr algn="r">
              <a:defRPr sz="1200"/>
            </a:lvl1pPr>
          </a:lstStyle>
          <a:p>
            <a:fld id="{347BEEA1-ABFD-45A1-A719-CB6A52B9FE76}" type="slidenum">
              <a:rPr lang="en-AU" smtClean="0"/>
              <a:t>‹#›</a:t>
            </a:fld>
            <a:endParaRPr lang="en-AU"/>
          </a:p>
        </p:txBody>
      </p:sp>
    </p:spTree>
    <p:extLst>
      <p:ext uri="{BB962C8B-B14F-4D97-AF65-F5344CB8AC3E}">
        <p14:creationId xmlns:p14="http://schemas.microsoft.com/office/powerpoint/2010/main" val="320595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youtu.be/zdfrR0Oz04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Good Morning/Afternoon everyone and thank you for having us here today. </a:t>
            </a:r>
          </a:p>
          <a:p>
            <a:endParaRPr lang="en-AU" dirty="0"/>
          </a:p>
          <a:p>
            <a:r>
              <a:rPr lang="en-AU" dirty="0"/>
              <a:t>My name is ____, and I am from ______, and today we are going to be talking to you about Romance Scams. </a:t>
            </a:r>
          </a:p>
          <a:p>
            <a:endParaRPr lang="en-AU" dirty="0"/>
          </a:p>
          <a:p>
            <a:r>
              <a:rPr lang="en-AU" dirty="0"/>
              <a:t>This session is a part of </a:t>
            </a:r>
            <a:r>
              <a:rPr lang="en-AU" dirty="0" err="1"/>
              <a:t>ClickFit</a:t>
            </a:r>
            <a:r>
              <a:rPr lang="en-AU" dirty="0"/>
              <a:t>, a national awareness campaign, supported by police, and designed to </a:t>
            </a:r>
            <a:r>
              <a:rPr lang="en-US" dirty="0"/>
              <a:t>help Australians recognise the warning signs of cybercrime and take simple steps to protect themselves online.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Research shows our daily online habits have a direct impact on whether we may be targeted by scammers or cybercriminals.</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b="0" i="0" dirty="0"/>
            </a:br>
            <a:r>
              <a:rPr lang="en-US" b="0" i="0" dirty="0"/>
              <a:t>So, we want to focus on changing behavior b</a:t>
            </a:r>
            <a:r>
              <a:rPr lang="en-AU" b="0" i="0" dirty="0"/>
              <a:t>y encouraging </a:t>
            </a:r>
            <a:r>
              <a:rPr lang="en-AU" dirty="0"/>
              <a:t>simple, daily actions that will strengthen safer online habits over time.</a:t>
            </a:r>
          </a:p>
          <a:p>
            <a:pPr lvl="0"/>
            <a:endParaRPr lang="en-AU" dirty="0"/>
          </a:p>
          <a:p>
            <a:pPr lvl="0"/>
            <a:r>
              <a:rPr lang="en-US" dirty="0"/>
              <a:t>Think of it like a road safety campaign - just like drivers learn to spot hazards on the road, we want online users to learn to recognise the warning signs of cybercrime.</a:t>
            </a:r>
            <a:endParaRPr lang="en-AU" dirty="0"/>
          </a:p>
          <a:p>
            <a:pPr lvl="0"/>
            <a:endParaRPr lang="en-AU" dirty="0"/>
          </a:p>
          <a:p>
            <a:pPr lvl="0"/>
            <a:r>
              <a:rPr lang="en-AU" b="1" i="1" dirty="0"/>
              <a:t>(OPTIONAL): Can I ask for a show of hands who puts on their seatbelt before they drive or as a passenger? </a:t>
            </a:r>
          </a:p>
          <a:p>
            <a:pPr lvl="0"/>
            <a:endParaRPr lang="en-AU" b="1" i="1" dirty="0"/>
          </a:p>
          <a:p>
            <a:pPr lvl="0"/>
            <a:r>
              <a:rPr lang="en-AU" b="1" i="1" dirty="0"/>
              <a:t>We put on our seatbelts to help protect ourselves and everyone else on the road, right? So, let’s do the same online. If we treat our online safety like road safety, we can introduce and transform simple protective steps into everyday habits to protect ourselves from cybercrime. </a:t>
            </a:r>
          </a:p>
          <a:p>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NEXT SLIDE</a:t>
            </a:r>
            <a:endParaRPr lang="en-AU" b="1" dirty="0"/>
          </a:p>
          <a:p>
            <a:endParaRPr lang="en-AU" dirty="0"/>
          </a:p>
        </p:txBody>
      </p:sp>
      <p:sp>
        <p:nvSpPr>
          <p:cNvPr id="4" name="Slide Number Placeholder 3"/>
          <p:cNvSpPr>
            <a:spLocks noGrp="1"/>
          </p:cNvSpPr>
          <p:nvPr>
            <p:ph type="sldNum" sz="quarter" idx="5"/>
          </p:nvPr>
        </p:nvSpPr>
        <p:spPr/>
        <p:txBody>
          <a:bodyPr/>
          <a:lstStyle/>
          <a:p>
            <a:fld id="{347BEEA1-ABFD-45A1-A719-CB6A52B9FE76}" type="slidenum">
              <a:rPr lang="en-AU" smtClean="0"/>
              <a:t>1</a:t>
            </a:fld>
            <a:endParaRPr lang="en-AU"/>
          </a:p>
        </p:txBody>
      </p:sp>
      <p:sp>
        <p:nvSpPr>
          <p:cNvPr id="5" name="Footer Placeholder 4">
            <a:extLst>
              <a:ext uri="{FF2B5EF4-FFF2-40B4-BE49-F238E27FC236}">
                <a16:creationId xmlns:a16="http://schemas.microsoft.com/office/drawing/2014/main" id="{296E4850-F600-4CE8-8FEC-B962BBCD94F1}"/>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CAD94403-3527-A76C-2CAC-00845099A4F1}"/>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3996772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14013-D1A2-48F2-6D0E-2333EDC196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487B7C-E0A1-0A6F-9530-9124574E70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B499F6-6FEB-0890-71D5-B2F90D04E590}"/>
              </a:ext>
            </a:extLst>
          </p:cNvPr>
          <p:cNvSpPr>
            <a:spLocks noGrp="1"/>
          </p:cNvSpPr>
          <p:nvPr>
            <p:ph type="body" idx="1"/>
          </p:nvPr>
        </p:nvSpPr>
        <p:spPr/>
        <p:txBody>
          <a:bodyPr/>
          <a:lstStyle/>
          <a:p>
            <a:pPr lvl="0"/>
            <a:r>
              <a:rPr lang="en-AU" b="0" i="0" dirty="0"/>
              <a:t>ClickFit is about helping Australians to do </a:t>
            </a:r>
            <a:r>
              <a:rPr lang="en-AU" b="0" i="1" dirty="0"/>
              <a:t>just</a:t>
            </a:r>
            <a:r>
              <a:rPr lang="en-AU" b="0" i="0" dirty="0"/>
              <a:t> three things: </a:t>
            </a:r>
          </a:p>
          <a:p>
            <a:pPr marL="171450" lvl="0" indent="-171450">
              <a:buFont typeface="Arial" panose="020B0604020202020204" pitchFamily="34" charset="0"/>
              <a:buChar char="•"/>
            </a:pPr>
            <a:r>
              <a:rPr lang="en-AU" b="0" i="0" dirty="0"/>
              <a:t>Recognise the warning signs of romance scams</a:t>
            </a:r>
          </a:p>
          <a:p>
            <a:pPr marL="171450" lvl="0" indent="-171450">
              <a:buFont typeface="Arial" panose="020B0604020202020204" pitchFamily="34" charset="0"/>
              <a:buChar char="•"/>
            </a:pPr>
            <a:r>
              <a:rPr lang="en-AU" b="0" i="0" dirty="0"/>
              <a:t>Build simple safety habits </a:t>
            </a:r>
          </a:p>
          <a:p>
            <a:pPr marL="171450" lvl="0" indent="-171450">
              <a:buFont typeface="Arial" panose="020B0604020202020204" pitchFamily="34" charset="0"/>
              <a:buChar char="•"/>
            </a:pPr>
            <a:r>
              <a:rPr lang="en-AU" b="0" i="0" dirty="0"/>
              <a:t>Feel confident online</a:t>
            </a:r>
          </a:p>
          <a:p>
            <a:pPr marL="171450" lvl="0" indent="-171450">
              <a:buFont typeface="Arial" panose="020B0604020202020204" pitchFamily="34" charset="0"/>
              <a:buChar char="•"/>
            </a:pPr>
            <a:endParaRPr lang="en-AU" b="0" i="0" dirty="0"/>
          </a:p>
          <a:p>
            <a:pPr marL="0" lvl="0" indent="0">
              <a:buFont typeface="Arial" panose="020B0604020202020204" pitchFamily="34" charset="0"/>
              <a:buNone/>
            </a:pPr>
            <a:r>
              <a:rPr lang="en-AU" b="0" i="0" dirty="0"/>
              <a:t>If there is one main idea to remember today, its: </a:t>
            </a:r>
          </a:p>
          <a:p>
            <a:pPr marL="0" lvl="0" indent="0">
              <a:buFont typeface="Arial" panose="020B0604020202020204" pitchFamily="34" charset="0"/>
              <a:buNone/>
            </a:pPr>
            <a:r>
              <a:rPr lang="en-AU" b="1" i="0" dirty="0"/>
              <a:t>Stop, Check, Protect.</a:t>
            </a:r>
          </a:p>
          <a:p>
            <a:pPr marL="0" lvl="0" indent="0">
              <a:buFont typeface="Arial" panose="020B0604020202020204" pitchFamily="34" charset="0"/>
              <a:buNone/>
            </a:pPr>
            <a:endParaRPr lang="en-AU" b="0" i="0" dirty="0"/>
          </a:p>
          <a:p>
            <a:pPr marL="0" lvl="0" indent="0">
              <a:buFont typeface="Arial" panose="020B0604020202020204" pitchFamily="34" charset="0"/>
              <a:buNone/>
            </a:pPr>
            <a:r>
              <a:rPr lang="en-AU" b="0" i="0" dirty="0"/>
              <a:t>You don’t need to be a technology expert – but just knowing when to pause and ask a question makes a huge difference. </a:t>
            </a:r>
          </a:p>
          <a:p>
            <a:pPr marL="0" lvl="0" indent="0">
              <a:buFont typeface="Arial" panose="020B0604020202020204" pitchFamily="34" charset="0"/>
              <a:buNone/>
            </a:pPr>
            <a:endParaRPr lang="en-AU" b="0" i="0" dirty="0"/>
          </a:p>
          <a:p>
            <a:pPr marL="0" lvl="0" indent="0">
              <a:buFont typeface="Arial" panose="020B0604020202020204" pitchFamily="34" charset="0"/>
              <a:buNone/>
            </a:pPr>
            <a:r>
              <a:rPr lang="en-AU" b="0" i="0" dirty="0"/>
              <a:t>You’ll also see </a:t>
            </a:r>
            <a:r>
              <a:rPr lang="en-AU" b="0" i="0" dirty="0" err="1"/>
              <a:t>NetCop</a:t>
            </a:r>
            <a:r>
              <a:rPr lang="en-AU" b="0" i="0" dirty="0"/>
              <a:t> Gary and Agent Index throughout the session – they’re here to keep things light, easy to remember, and practical. </a:t>
            </a:r>
          </a:p>
          <a:p>
            <a:pPr lvl="0"/>
            <a:endParaRPr lang="en-US" b="1" i="1" dirty="0"/>
          </a:p>
          <a:p>
            <a:pPr lvl="0"/>
            <a:r>
              <a:rPr lang="en-US" b="1" dirty="0"/>
              <a:t>NEXT SLIDE</a:t>
            </a:r>
            <a:endParaRPr lang="en-AU" b="1" dirty="0"/>
          </a:p>
        </p:txBody>
      </p:sp>
      <p:sp>
        <p:nvSpPr>
          <p:cNvPr id="4" name="Slide Number Placeholder 3">
            <a:extLst>
              <a:ext uri="{FF2B5EF4-FFF2-40B4-BE49-F238E27FC236}">
                <a16:creationId xmlns:a16="http://schemas.microsoft.com/office/drawing/2014/main" id="{F8A54E60-4F96-C615-A9E2-B3DC7786CAF3}"/>
              </a:ext>
            </a:extLst>
          </p:cNvPr>
          <p:cNvSpPr>
            <a:spLocks noGrp="1"/>
          </p:cNvSpPr>
          <p:nvPr>
            <p:ph type="sldNum" sz="quarter" idx="5"/>
          </p:nvPr>
        </p:nvSpPr>
        <p:spPr/>
        <p:txBody>
          <a:bodyPr/>
          <a:lstStyle/>
          <a:p>
            <a:fld id="{347BEEA1-ABFD-45A1-A719-CB6A52B9FE76}" type="slidenum">
              <a:rPr lang="en-AU" smtClean="0"/>
              <a:t>2</a:t>
            </a:fld>
            <a:endParaRPr lang="en-AU"/>
          </a:p>
        </p:txBody>
      </p:sp>
      <p:sp>
        <p:nvSpPr>
          <p:cNvPr id="5" name="Footer Placeholder 4">
            <a:extLst>
              <a:ext uri="{FF2B5EF4-FFF2-40B4-BE49-F238E27FC236}">
                <a16:creationId xmlns:a16="http://schemas.microsoft.com/office/drawing/2014/main" id="{F2E1AE89-18CE-3064-0294-BE49B215BE9F}"/>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8E54B64C-C630-B5CC-FB77-8CC0E2FB28A3}"/>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1424521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800AF-5F2B-0B45-73FA-ECC9CF3A7A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C31283-80FB-718E-D90E-EAB363CB8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169C28-9A1F-7A91-B53C-0D12728A2BA4}"/>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Today isn’t about scaring people – instead, we want to give people confidence when navigating dating and companionship online. </a:t>
            </a: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It’s important to recognise that most people who are scammed are:</a:t>
            </a:r>
          </a:p>
          <a:p>
            <a:pPr marL="171450" lvl="0" indent="-171450">
              <a:buFont typeface="Arial" panose="020B0604020202020204" pitchFamily="34" charset="0"/>
              <a:buChar char="•"/>
            </a:pPr>
            <a:r>
              <a:rPr lang="en-AU" dirty="0">
                <a:effectLst/>
              </a:rPr>
              <a:t>Kind</a:t>
            </a:r>
          </a:p>
          <a:p>
            <a:pPr marL="171450" lvl="0" indent="-171450">
              <a:buFont typeface="Arial" panose="020B0604020202020204" pitchFamily="34" charset="0"/>
              <a:buChar char="•"/>
            </a:pPr>
            <a:r>
              <a:rPr lang="en-AU" dirty="0">
                <a:effectLst/>
              </a:rPr>
              <a:t>Trusting</a:t>
            </a:r>
          </a:p>
          <a:p>
            <a:pPr marL="171450" lvl="0" indent="-171450">
              <a:buFont typeface="Arial" panose="020B0604020202020204" pitchFamily="34" charset="0"/>
              <a:buChar char="•"/>
            </a:pPr>
            <a:r>
              <a:rPr lang="en-AU" dirty="0">
                <a:effectLst/>
              </a:rPr>
              <a:t>Looking for connection</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Being targeted is not a </a:t>
            </a:r>
            <a:r>
              <a:rPr lang="en-AU" sz="1200" b="1" kern="1200" dirty="0">
                <a:solidFill>
                  <a:schemeClr val="tx1"/>
                </a:solidFill>
                <a:effectLst/>
                <a:latin typeface="+mn-lt"/>
                <a:ea typeface="+mn-ea"/>
                <a:cs typeface="+mn-cs"/>
              </a:rPr>
              <a:t>personal failure</a:t>
            </a:r>
            <a:r>
              <a:rPr lang="en-AU" sz="1200" kern="1200" dirty="0">
                <a:solidFill>
                  <a:schemeClr val="tx1"/>
                </a:solidFill>
                <a:effectLst/>
                <a:latin typeface="+mn-lt"/>
                <a:ea typeface="+mn-ea"/>
                <a:cs typeface="+mn-cs"/>
              </a:rPr>
              <a:t>.</a:t>
            </a:r>
          </a:p>
          <a:p>
            <a:endParaRPr lang="en-AU"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Romance scams are designed by professionals — they exploit trust, emotion, and human connection. And they can happen to anyone, regardless of age, background, or experience.</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The good news?</a:t>
            </a:r>
          </a:p>
          <a:p>
            <a:r>
              <a:rPr lang="en-AU" sz="1200" kern="1200" dirty="0">
                <a:solidFill>
                  <a:schemeClr val="tx1"/>
                </a:solidFill>
                <a:effectLst/>
                <a:latin typeface="+mn-lt"/>
                <a:ea typeface="+mn-ea"/>
                <a:cs typeface="+mn-cs"/>
              </a:rPr>
              <a:t>Learning just a few healthy habits can greatly reduce your risk.</a:t>
            </a:r>
          </a:p>
          <a:p>
            <a:endParaRPr lang="en-AU" sz="1200" kern="1200" dirty="0">
              <a:solidFill>
                <a:schemeClr val="tx1"/>
              </a:solidFill>
              <a:effectLst/>
              <a:latin typeface="+mn-lt"/>
              <a:ea typeface="+mn-ea"/>
              <a:cs typeface="+mn-cs"/>
            </a:endParaRPr>
          </a:p>
          <a:p>
            <a:endParaRPr lang="en-AU" sz="1200" kern="1200" dirty="0">
              <a:solidFill>
                <a:schemeClr val="tx1"/>
              </a:solidFill>
              <a:effectLst/>
              <a:latin typeface="+mn-lt"/>
              <a:ea typeface="+mn-ea"/>
              <a:cs typeface="+mn-cs"/>
            </a:endParaRPr>
          </a:p>
          <a:p>
            <a:endParaRPr lang="en-AU" b="1" dirty="0"/>
          </a:p>
        </p:txBody>
      </p:sp>
      <p:sp>
        <p:nvSpPr>
          <p:cNvPr id="4" name="Slide Number Placeholder 3">
            <a:extLst>
              <a:ext uri="{FF2B5EF4-FFF2-40B4-BE49-F238E27FC236}">
                <a16:creationId xmlns:a16="http://schemas.microsoft.com/office/drawing/2014/main" id="{FB850433-DB3A-9572-480D-C26770A6A62B}"/>
              </a:ext>
            </a:extLst>
          </p:cNvPr>
          <p:cNvSpPr>
            <a:spLocks noGrp="1"/>
          </p:cNvSpPr>
          <p:nvPr>
            <p:ph type="sldNum" sz="quarter" idx="5"/>
          </p:nvPr>
        </p:nvSpPr>
        <p:spPr/>
        <p:txBody>
          <a:bodyPr/>
          <a:lstStyle/>
          <a:p>
            <a:fld id="{347BEEA1-ABFD-45A1-A719-CB6A52B9FE76}" type="slidenum">
              <a:rPr lang="en-AU" smtClean="0"/>
              <a:t>3</a:t>
            </a:fld>
            <a:endParaRPr lang="en-AU"/>
          </a:p>
        </p:txBody>
      </p:sp>
      <p:sp>
        <p:nvSpPr>
          <p:cNvPr id="5" name="Footer Placeholder 4">
            <a:extLst>
              <a:ext uri="{FF2B5EF4-FFF2-40B4-BE49-F238E27FC236}">
                <a16:creationId xmlns:a16="http://schemas.microsoft.com/office/drawing/2014/main" id="{9C87569C-29E1-5030-9C99-1AD9468899A6}"/>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924EAB8F-5578-B087-833D-3A455E226BB4}"/>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46191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81FAC-39EB-D645-1EA0-612426551E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24D2FC-AB3A-F6C3-6EB5-E58D4731A0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614FE-7788-7E9E-0729-024B9CFD76C2}"/>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Romance scams are unfortunately very common in Australia, and they cause both emotional and financial harm.</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Many people don’t report them because they feel:</a:t>
            </a:r>
          </a:p>
          <a:p>
            <a:pPr marL="171450" lvl="0" indent="-171450">
              <a:buFont typeface="Arial" panose="020B0604020202020204" pitchFamily="34" charset="0"/>
              <a:buChar char="•"/>
            </a:pPr>
            <a:r>
              <a:rPr lang="en-AU" dirty="0">
                <a:effectLst/>
              </a:rPr>
              <a:t>Embarrassed</a:t>
            </a:r>
          </a:p>
          <a:p>
            <a:pPr marL="171450" lvl="0" indent="-171450">
              <a:buFont typeface="Arial" panose="020B0604020202020204" pitchFamily="34" charset="0"/>
              <a:buChar char="•"/>
            </a:pPr>
            <a:r>
              <a:rPr lang="en-AU" dirty="0">
                <a:effectLst/>
              </a:rPr>
              <a:t>Ashamed</a:t>
            </a:r>
          </a:p>
          <a:p>
            <a:pPr marL="171450" lvl="0" indent="-171450">
              <a:buFont typeface="Arial" panose="020B0604020202020204" pitchFamily="34" charset="0"/>
              <a:buChar char="•"/>
            </a:pPr>
            <a:r>
              <a:rPr lang="en-AU" dirty="0">
                <a:effectLst/>
              </a:rPr>
              <a:t>Or worried about being judged</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There’s also what we call the “double hit” — people lose money and grieve a relationship they believed was real.</a:t>
            </a:r>
          </a:p>
          <a:p>
            <a:endParaRPr lang="en-AU" dirty="0"/>
          </a:p>
          <a:p>
            <a:r>
              <a:rPr lang="en-AU" b="1" dirty="0"/>
              <a:t>NEXT SLIDE</a:t>
            </a:r>
          </a:p>
        </p:txBody>
      </p:sp>
      <p:sp>
        <p:nvSpPr>
          <p:cNvPr id="4" name="Slide Number Placeholder 3">
            <a:extLst>
              <a:ext uri="{FF2B5EF4-FFF2-40B4-BE49-F238E27FC236}">
                <a16:creationId xmlns:a16="http://schemas.microsoft.com/office/drawing/2014/main" id="{79EA0EEF-1FB0-45A3-EE72-4A636CBF5930}"/>
              </a:ext>
            </a:extLst>
          </p:cNvPr>
          <p:cNvSpPr>
            <a:spLocks noGrp="1"/>
          </p:cNvSpPr>
          <p:nvPr>
            <p:ph type="sldNum" sz="quarter" idx="5"/>
          </p:nvPr>
        </p:nvSpPr>
        <p:spPr/>
        <p:txBody>
          <a:bodyPr/>
          <a:lstStyle/>
          <a:p>
            <a:fld id="{347BEEA1-ABFD-45A1-A719-CB6A52B9FE76}" type="slidenum">
              <a:rPr lang="en-AU" smtClean="0"/>
              <a:t>4</a:t>
            </a:fld>
            <a:endParaRPr lang="en-AU"/>
          </a:p>
        </p:txBody>
      </p:sp>
      <p:sp>
        <p:nvSpPr>
          <p:cNvPr id="5" name="Footer Placeholder 4">
            <a:extLst>
              <a:ext uri="{FF2B5EF4-FFF2-40B4-BE49-F238E27FC236}">
                <a16:creationId xmlns:a16="http://schemas.microsoft.com/office/drawing/2014/main" id="{6C0AD834-C17B-9DD4-4B49-4DC29881EF3D}"/>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4C2C7176-9E19-04CC-07AE-0A9A36BC6CD6}"/>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857433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29A6C-6F21-8153-1372-5B99071C00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1D2BD4-3AA5-0CDE-1AB3-D131D143EC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FD05DA-5854-069C-1915-55F5A61C391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Even as technology evolves, cybercriminals still rely on the same scam tactics. We know that most </a:t>
            </a:r>
            <a:r>
              <a:rPr lang="en-AU" sz="1200" kern="1200" dirty="0">
                <a:solidFill>
                  <a:schemeClr val="tx1"/>
                </a:solidFill>
                <a:effectLst/>
                <a:latin typeface="+mn-lt"/>
                <a:ea typeface="+mn-ea"/>
                <a:cs typeface="+mn-cs"/>
              </a:rPr>
              <a:t>romance scams usually follow a particular pattern.</a:t>
            </a:r>
          </a:p>
          <a:p>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And once you know this pattern, they become much easier to spot.</a:t>
            </a:r>
          </a:p>
          <a:p>
            <a:endParaRPr lang="en-AU" dirty="0"/>
          </a:p>
          <a:p>
            <a:r>
              <a:rPr lang="en-AU" sz="1200" kern="1200" dirty="0">
                <a:solidFill>
                  <a:schemeClr val="tx1"/>
                </a:solidFill>
                <a:effectLst/>
                <a:latin typeface="+mn-lt"/>
                <a:ea typeface="+mn-ea"/>
                <a:cs typeface="+mn-cs"/>
              </a:rPr>
              <a:t>The steps are:</a:t>
            </a:r>
          </a:p>
          <a:p>
            <a:pPr marL="685800" lvl="1" indent="-228600">
              <a:buFont typeface="+mj-lt"/>
              <a:buAutoNum type="arabicPeriod"/>
            </a:pPr>
            <a:r>
              <a:rPr lang="en-AU" dirty="0">
                <a:effectLst/>
              </a:rPr>
              <a:t>They make contact</a:t>
            </a:r>
          </a:p>
          <a:p>
            <a:pPr marL="685800" lvl="1" indent="-228600">
              <a:buFont typeface="+mj-lt"/>
              <a:buAutoNum type="arabicPeriod"/>
            </a:pPr>
            <a:r>
              <a:rPr lang="en-AU" dirty="0">
                <a:effectLst/>
              </a:rPr>
              <a:t>They build trust</a:t>
            </a:r>
          </a:p>
          <a:p>
            <a:pPr marL="685800" lvl="1" indent="-228600">
              <a:buFont typeface="+mj-lt"/>
              <a:buAutoNum type="arabicPeriod"/>
            </a:pPr>
            <a:r>
              <a:rPr lang="en-AU" dirty="0">
                <a:effectLst/>
              </a:rPr>
              <a:t>A problem or opportunity appears</a:t>
            </a:r>
          </a:p>
          <a:p>
            <a:pPr marL="685800" lvl="1" indent="-228600">
              <a:buFont typeface="+mj-lt"/>
              <a:buAutoNum type="arabicPeriod"/>
            </a:pPr>
            <a:r>
              <a:rPr lang="en-AU" dirty="0">
                <a:effectLst/>
              </a:rPr>
              <a:t>They ask for money</a:t>
            </a:r>
          </a:p>
          <a:p>
            <a:pPr marL="685800" lvl="1" indent="-228600">
              <a:buFont typeface="+mj-lt"/>
              <a:buAutoNum type="arabicPeriod"/>
            </a:pPr>
            <a:r>
              <a:rPr lang="en-AU" dirty="0">
                <a:effectLst/>
              </a:rPr>
              <a:t>They disappear — or the cycle repeats</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We’re going to walk through each step together.</a:t>
            </a:r>
          </a:p>
          <a:p>
            <a:endParaRPr lang="en-AU" dirty="0"/>
          </a:p>
          <a:p>
            <a:endParaRPr lang="en-AU" b="1" dirty="0"/>
          </a:p>
          <a:p>
            <a:r>
              <a:rPr lang="en-AU" b="1" dirty="0"/>
              <a:t>NEXT SLIDE</a:t>
            </a:r>
          </a:p>
        </p:txBody>
      </p:sp>
      <p:sp>
        <p:nvSpPr>
          <p:cNvPr id="4" name="Slide Number Placeholder 3">
            <a:extLst>
              <a:ext uri="{FF2B5EF4-FFF2-40B4-BE49-F238E27FC236}">
                <a16:creationId xmlns:a16="http://schemas.microsoft.com/office/drawing/2014/main" id="{5BE1553C-47AE-F046-9E37-B646B400E455}"/>
              </a:ext>
            </a:extLst>
          </p:cNvPr>
          <p:cNvSpPr>
            <a:spLocks noGrp="1"/>
          </p:cNvSpPr>
          <p:nvPr>
            <p:ph type="sldNum" sz="quarter" idx="5"/>
          </p:nvPr>
        </p:nvSpPr>
        <p:spPr/>
        <p:txBody>
          <a:bodyPr/>
          <a:lstStyle/>
          <a:p>
            <a:fld id="{347BEEA1-ABFD-45A1-A719-CB6A52B9FE76}" type="slidenum">
              <a:rPr lang="en-AU" smtClean="0"/>
              <a:t>5</a:t>
            </a:fld>
            <a:endParaRPr lang="en-AU"/>
          </a:p>
        </p:txBody>
      </p:sp>
      <p:sp>
        <p:nvSpPr>
          <p:cNvPr id="5" name="Footer Placeholder 4">
            <a:extLst>
              <a:ext uri="{FF2B5EF4-FFF2-40B4-BE49-F238E27FC236}">
                <a16:creationId xmlns:a16="http://schemas.microsoft.com/office/drawing/2014/main" id="{79C51214-CE92-016D-4E8E-0C6FFF392826}"/>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6901242E-389E-A1BF-DCC8-E4752EA43E0E}"/>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865777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4A0CF-64C0-0F02-6993-344356F81A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1A5A69-0B31-5ECD-D5D1-655E95A455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059F55-7645-6283-107B-0A4E8077C69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First stage </a:t>
            </a:r>
            <a:r>
              <a:rPr lang="en-AU" dirty="0"/>
              <a:t>is the scammer making initial contact online. </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Contact might happen through:</a:t>
            </a:r>
          </a:p>
          <a:p>
            <a:pPr marL="628650" lvl="1" indent="-171450">
              <a:buFont typeface="Arial" panose="020B0604020202020204" pitchFamily="34" charset="0"/>
              <a:buChar char="•"/>
            </a:pPr>
            <a:r>
              <a:rPr lang="en-AU" dirty="0">
                <a:effectLst/>
              </a:rPr>
              <a:t>Dating websites or apps</a:t>
            </a:r>
          </a:p>
          <a:p>
            <a:pPr marL="628650" lvl="1" indent="-171450">
              <a:buFont typeface="Arial" panose="020B0604020202020204" pitchFamily="34" charset="0"/>
              <a:buChar char="•"/>
            </a:pPr>
            <a:r>
              <a:rPr lang="en-AU" dirty="0">
                <a:effectLst/>
              </a:rPr>
              <a:t>Social media like Facebook or Instagram</a:t>
            </a:r>
          </a:p>
          <a:p>
            <a:pPr marL="628650" lvl="1" indent="-171450">
              <a:buFont typeface="Arial" panose="020B0604020202020204" pitchFamily="34" charset="0"/>
              <a:buChar char="•"/>
            </a:pPr>
            <a:r>
              <a:rPr lang="en-AU" dirty="0">
                <a:effectLst/>
              </a:rPr>
              <a:t>Messaging apps like WhatsApp or Telegram</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At this stage, they often seem:</a:t>
            </a:r>
          </a:p>
          <a:p>
            <a:pPr marL="628650" lvl="1" indent="-171450">
              <a:buFont typeface="Arial" panose="020B0604020202020204" pitchFamily="34" charset="0"/>
              <a:buChar char="•"/>
            </a:pPr>
            <a:r>
              <a:rPr lang="en-AU" dirty="0">
                <a:effectLst/>
              </a:rPr>
              <a:t>Very friendly</a:t>
            </a:r>
          </a:p>
          <a:p>
            <a:pPr marL="628650" lvl="1" indent="-171450">
              <a:buFont typeface="Arial" panose="020B0604020202020204" pitchFamily="34" charset="0"/>
              <a:buChar char="•"/>
            </a:pPr>
            <a:r>
              <a:rPr lang="en-AU" dirty="0">
                <a:effectLst/>
              </a:rPr>
              <a:t>Very interested</a:t>
            </a:r>
          </a:p>
          <a:p>
            <a:pPr marL="628650" lvl="1" indent="-171450">
              <a:buFont typeface="Arial" panose="020B0604020202020204" pitchFamily="34" charset="0"/>
              <a:buChar char="•"/>
            </a:pPr>
            <a:r>
              <a:rPr lang="en-AU" dirty="0">
                <a:effectLst/>
              </a:rPr>
              <a:t>Almost too good to be true</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A key warning sign is being asked to move the conversation off the platform very quickly, to another private or encrypted chat platform like WhatsApp or Telegram. This is because dating and some social platforms can offer safety features. Scammers want avoid these features and detection as soon as possible. </a:t>
            </a:r>
          </a:p>
          <a:p>
            <a:endParaRPr lang="en-AU"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NEXT SLIDE</a:t>
            </a:r>
          </a:p>
          <a:p>
            <a:endParaRPr lang="en-AU"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3691CA2-7473-12A3-931D-E5FC8A663827}"/>
              </a:ext>
            </a:extLst>
          </p:cNvPr>
          <p:cNvSpPr>
            <a:spLocks noGrp="1"/>
          </p:cNvSpPr>
          <p:nvPr>
            <p:ph type="sldNum" sz="quarter" idx="5"/>
          </p:nvPr>
        </p:nvSpPr>
        <p:spPr/>
        <p:txBody>
          <a:bodyPr/>
          <a:lstStyle/>
          <a:p>
            <a:fld id="{347BEEA1-ABFD-45A1-A719-CB6A52B9FE76}" type="slidenum">
              <a:rPr lang="en-AU" smtClean="0"/>
              <a:t>6</a:t>
            </a:fld>
            <a:endParaRPr lang="en-AU"/>
          </a:p>
        </p:txBody>
      </p:sp>
      <p:sp>
        <p:nvSpPr>
          <p:cNvPr id="5" name="Footer Placeholder 4">
            <a:extLst>
              <a:ext uri="{FF2B5EF4-FFF2-40B4-BE49-F238E27FC236}">
                <a16:creationId xmlns:a16="http://schemas.microsoft.com/office/drawing/2014/main" id="{97B63BCD-4EBD-EB6F-77B9-AF8A76BBCA8B}"/>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A1B5C8A7-9506-DC92-DA07-2341CB38C67C}"/>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161469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2213E-15B9-BE50-C5FF-AF33234B77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94E2D3-EA66-84E7-B256-CDFB018D37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3393D-9A82-DBE6-E73F-F9BBAD265460}"/>
              </a:ext>
            </a:extLst>
          </p:cNvPr>
          <p:cNvSpPr>
            <a:spLocks noGrp="1"/>
          </p:cNvSpPr>
          <p:nvPr>
            <p:ph type="body" idx="1"/>
          </p:nvPr>
        </p:nvSpPr>
        <p:spPr/>
        <p:txBody>
          <a:bodyPr/>
          <a:lstStyle/>
          <a:p>
            <a:r>
              <a:rPr lang="en-AU" dirty="0"/>
              <a:t>The second stage – building trust – can take days, weeks or months. </a:t>
            </a:r>
          </a:p>
          <a:p>
            <a:pPr marL="0" indent="0">
              <a:buFont typeface="Arial" panose="020B0604020202020204" pitchFamily="34" charset="0"/>
              <a:buNone/>
            </a:pPr>
            <a:endParaRPr lang="en-AU" dirty="0"/>
          </a:p>
          <a:p>
            <a:pPr marL="171450" indent="-171450">
              <a:buFont typeface="Arial" panose="020B0604020202020204" pitchFamily="34" charset="0"/>
              <a:buChar char="•"/>
            </a:pPr>
            <a:r>
              <a:rPr lang="en-AU" dirty="0"/>
              <a:t>This is where they will start love-bombing – where they might shower you with compliments and announce an instant emotional connection. </a:t>
            </a:r>
          </a:p>
          <a:p>
            <a:pPr marL="171450" indent="-171450">
              <a:buFont typeface="Arial" panose="020B0604020202020204" pitchFamily="34" charset="0"/>
              <a:buChar char="•"/>
            </a:pPr>
            <a:r>
              <a:rPr lang="en-AU" dirty="0"/>
              <a:t>They will message constantly with daily check-ins, they may give you a pet name, and ask about personal life, family, friends, job, and interests. They might even share fake photos of themselves. </a:t>
            </a:r>
            <a:endParaRPr lang="en-AU"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AU" sz="1200" kern="1200" dirty="0">
                <a:solidFill>
                  <a:schemeClr val="tx1"/>
                </a:solidFill>
                <a:effectLst/>
                <a:latin typeface="+mn-lt"/>
                <a:ea typeface="+mn-ea"/>
                <a:cs typeface="+mn-cs"/>
              </a:rPr>
              <a:t>They will always have </a:t>
            </a:r>
            <a:r>
              <a:rPr lang="en-AU" dirty="0">
                <a:effectLst/>
              </a:rPr>
              <a:t>reasons they can’t meet or video call – whether that is technology issues, unexpected commitments, or unexpected deployment or travel overseas.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dirty="0">
                <a:effectLst/>
              </a:rPr>
              <a:t>They will often ask you to keep the relationship, or parts of it, secret, by saying something like “</a:t>
            </a:r>
            <a:r>
              <a:rPr lang="en-AU" dirty="0"/>
              <a:t>people won’t understand our relationship or connection”.</a:t>
            </a:r>
            <a:r>
              <a:rPr lang="en-AU" dirty="0">
                <a:effectLst/>
              </a:rPr>
              <a:t> I</a:t>
            </a:r>
            <a:r>
              <a:rPr lang="en-AU" sz="1200" kern="1200" dirty="0">
                <a:solidFill>
                  <a:schemeClr val="tx1"/>
                </a:solidFill>
                <a:effectLst/>
                <a:latin typeface="+mn-lt"/>
                <a:ea typeface="+mn-ea"/>
                <a:cs typeface="+mn-cs"/>
              </a:rPr>
              <a:t>f someone discourages you from talking to family or friends, that’s a big red flag.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It’s important to remember that in the beginning they might not mention anything to do with money — that’s deliberate – first the scammer wants to build trust.</a:t>
            </a:r>
          </a:p>
          <a:p>
            <a:r>
              <a:rPr lang="en-AU" sz="1200" kern="1200" dirty="0">
                <a:solidFill>
                  <a:schemeClr val="tx1"/>
                </a:solidFill>
                <a:effectLst/>
                <a:latin typeface="+mn-lt"/>
                <a:ea typeface="+mn-ea"/>
                <a:cs typeface="+mn-cs"/>
              </a:rPr>
              <a:t> </a:t>
            </a:r>
            <a:endParaRPr lang="en-AU" b="1" dirty="0"/>
          </a:p>
          <a:p>
            <a:r>
              <a:rPr lang="en-AU" b="1" dirty="0"/>
              <a:t>NEXT STAGE</a:t>
            </a:r>
          </a:p>
        </p:txBody>
      </p:sp>
      <p:sp>
        <p:nvSpPr>
          <p:cNvPr id="4" name="Slide Number Placeholder 3">
            <a:extLst>
              <a:ext uri="{FF2B5EF4-FFF2-40B4-BE49-F238E27FC236}">
                <a16:creationId xmlns:a16="http://schemas.microsoft.com/office/drawing/2014/main" id="{7D984C79-FC4B-40B4-551B-5EA74DA49FE1}"/>
              </a:ext>
            </a:extLst>
          </p:cNvPr>
          <p:cNvSpPr>
            <a:spLocks noGrp="1"/>
          </p:cNvSpPr>
          <p:nvPr>
            <p:ph type="sldNum" sz="quarter" idx="5"/>
          </p:nvPr>
        </p:nvSpPr>
        <p:spPr/>
        <p:txBody>
          <a:bodyPr/>
          <a:lstStyle/>
          <a:p>
            <a:fld id="{347BEEA1-ABFD-45A1-A719-CB6A52B9FE76}" type="slidenum">
              <a:rPr lang="en-AU" smtClean="0"/>
              <a:t>7</a:t>
            </a:fld>
            <a:endParaRPr lang="en-AU"/>
          </a:p>
        </p:txBody>
      </p:sp>
      <p:sp>
        <p:nvSpPr>
          <p:cNvPr id="5" name="Footer Placeholder 4">
            <a:extLst>
              <a:ext uri="{FF2B5EF4-FFF2-40B4-BE49-F238E27FC236}">
                <a16:creationId xmlns:a16="http://schemas.microsoft.com/office/drawing/2014/main" id="{EA2C6759-764D-5675-9016-A84B2BE8B5BC}"/>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15C81199-863D-858F-926B-80945F58904B}"/>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3638771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E0127-432D-7C62-045A-9059BA021B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375648-BF57-08A4-AB2B-C6889F50FE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219B51-A6BD-5D7E-E195-BDBA9376650B}"/>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Once trust is built, suddenly an emergency or an opportunity arises. </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They might say:</a:t>
            </a:r>
          </a:p>
          <a:p>
            <a:pPr marL="171450" lvl="0" indent="-171450">
              <a:buFont typeface="Arial" panose="020B0604020202020204" pitchFamily="34" charset="0"/>
              <a:buChar char="•"/>
            </a:pPr>
            <a:r>
              <a:rPr lang="en-AU" dirty="0">
                <a:effectLst/>
              </a:rPr>
              <a:t>There’s been a medical emergency</a:t>
            </a:r>
          </a:p>
          <a:p>
            <a:pPr marL="171450" lvl="0" indent="-171450">
              <a:buFont typeface="Arial" panose="020B0604020202020204" pitchFamily="34" charset="0"/>
              <a:buChar char="•"/>
            </a:pPr>
            <a:r>
              <a:rPr lang="en-AU" dirty="0">
                <a:effectLst/>
              </a:rPr>
              <a:t>They’re stuck overseas</a:t>
            </a:r>
          </a:p>
          <a:p>
            <a:pPr marL="171450" lvl="0" indent="-171450">
              <a:buFont typeface="Arial" panose="020B0604020202020204" pitchFamily="34" charset="0"/>
              <a:buChar char="•"/>
            </a:pPr>
            <a:r>
              <a:rPr lang="en-AU" dirty="0">
                <a:effectLst/>
              </a:rPr>
              <a:t>They need help with travel to visit you </a:t>
            </a:r>
          </a:p>
          <a:p>
            <a:pPr marL="171450" lvl="0" indent="-171450">
              <a:buFont typeface="Arial" panose="020B0604020202020204" pitchFamily="34" charset="0"/>
              <a:buChar char="•"/>
            </a:pPr>
            <a:r>
              <a:rPr lang="en-AU" dirty="0">
                <a:effectLst/>
              </a:rPr>
              <a:t>Or they have an “investment opportunity”, with little risk with huge returns  (this is an investment scam) </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Scammers rely on urgency:</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“I need help right now.”</a:t>
            </a:r>
          </a:p>
          <a:p>
            <a:r>
              <a:rPr lang="en-AU" sz="1200" kern="1200" dirty="0">
                <a:solidFill>
                  <a:schemeClr val="tx1"/>
                </a:solidFill>
                <a:effectLst/>
                <a:latin typeface="+mn-lt"/>
                <a:ea typeface="+mn-ea"/>
                <a:cs typeface="+mn-cs"/>
              </a:rPr>
              <a:t>“You’re the only one I can trust.”</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This is used to stop you from thinking clearly or checking with others.</a:t>
            </a:r>
          </a:p>
          <a:p>
            <a:endParaRPr lang="en-AU" b="1" dirty="0"/>
          </a:p>
          <a:p>
            <a:r>
              <a:rPr lang="en-AU" b="1" dirty="0"/>
              <a:t>NEXT STAGE</a:t>
            </a:r>
          </a:p>
        </p:txBody>
      </p:sp>
      <p:sp>
        <p:nvSpPr>
          <p:cNvPr id="4" name="Slide Number Placeholder 3">
            <a:extLst>
              <a:ext uri="{FF2B5EF4-FFF2-40B4-BE49-F238E27FC236}">
                <a16:creationId xmlns:a16="http://schemas.microsoft.com/office/drawing/2014/main" id="{83A59269-58A8-C826-F79D-7C263D7D7F4D}"/>
              </a:ext>
            </a:extLst>
          </p:cNvPr>
          <p:cNvSpPr>
            <a:spLocks noGrp="1"/>
          </p:cNvSpPr>
          <p:nvPr>
            <p:ph type="sldNum" sz="quarter" idx="5"/>
          </p:nvPr>
        </p:nvSpPr>
        <p:spPr/>
        <p:txBody>
          <a:bodyPr/>
          <a:lstStyle/>
          <a:p>
            <a:fld id="{347BEEA1-ABFD-45A1-A719-CB6A52B9FE76}" type="slidenum">
              <a:rPr lang="en-AU" smtClean="0"/>
              <a:t>8</a:t>
            </a:fld>
            <a:endParaRPr lang="en-AU"/>
          </a:p>
        </p:txBody>
      </p:sp>
      <p:sp>
        <p:nvSpPr>
          <p:cNvPr id="5" name="Footer Placeholder 4">
            <a:extLst>
              <a:ext uri="{FF2B5EF4-FFF2-40B4-BE49-F238E27FC236}">
                <a16:creationId xmlns:a16="http://schemas.microsoft.com/office/drawing/2014/main" id="{7F66DFE8-D3FD-47C1-1EB6-55536D12D21A}"/>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874260E2-E490-BA84-5A89-6EA8A1EAD813}"/>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732692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B2509-D3EA-2B9B-1C6A-079EA2492C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375E90-4A93-2579-4F98-B6CF7C2ADC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E25463-14C7-5432-D80B-597418CF40A4}"/>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When money is requested, it’s often through methods that are hard to trace or recover, such as:</a:t>
            </a:r>
          </a:p>
          <a:p>
            <a:pPr marL="628650" lvl="1" indent="-171450">
              <a:buFont typeface="Arial" panose="020B0604020202020204" pitchFamily="34" charset="0"/>
              <a:buChar char="•"/>
            </a:pPr>
            <a:r>
              <a:rPr lang="en-AU" dirty="0">
                <a:effectLst/>
              </a:rPr>
              <a:t>Gift cards</a:t>
            </a:r>
          </a:p>
          <a:p>
            <a:pPr marL="628650" lvl="1" indent="-171450">
              <a:buFont typeface="Arial" panose="020B0604020202020204" pitchFamily="34" charset="0"/>
              <a:buChar char="•"/>
            </a:pPr>
            <a:r>
              <a:rPr lang="en-AU" dirty="0">
                <a:effectLst/>
              </a:rPr>
              <a:t>Cryptocurrency</a:t>
            </a:r>
          </a:p>
          <a:p>
            <a:pPr marL="628650" lvl="1" indent="-171450">
              <a:buFont typeface="Arial" panose="020B0604020202020204" pitchFamily="34" charset="0"/>
              <a:buChar char="•"/>
            </a:pPr>
            <a:r>
              <a:rPr lang="en-AU" dirty="0">
                <a:effectLst/>
              </a:rPr>
              <a:t>Online transfers</a:t>
            </a:r>
          </a:p>
          <a:p>
            <a:pPr marL="628650" lvl="1" indent="-171450">
              <a:buFont typeface="Arial" panose="020B0604020202020204" pitchFamily="34" charset="0"/>
              <a:buChar char="•"/>
            </a:pPr>
            <a:r>
              <a:rPr lang="en-AU" dirty="0">
                <a:effectLst/>
              </a:rPr>
              <a:t>Direct bank deposits</a:t>
            </a:r>
          </a:p>
          <a:p>
            <a:r>
              <a:rPr lang="en-AU" sz="1200" kern="1200" dirty="0">
                <a:solidFill>
                  <a:schemeClr val="tx1"/>
                </a:solidFill>
                <a:effectLst/>
                <a:latin typeface="+mn-lt"/>
                <a:ea typeface="+mn-ea"/>
                <a:cs typeface="+mn-cs"/>
              </a:rPr>
              <a:t> </a:t>
            </a:r>
          </a:p>
          <a:p>
            <a:r>
              <a:rPr lang="en-AU" sz="1200" b="1" kern="1200" dirty="0">
                <a:solidFill>
                  <a:schemeClr val="tx1"/>
                </a:solidFill>
                <a:effectLst/>
                <a:latin typeface="+mn-lt"/>
                <a:ea typeface="+mn-ea"/>
                <a:cs typeface="+mn-cs"/>
              </a:rPr>
              <a:t>A simple rule to remember: </a:t>
            </a:r>
            <a:r>
              <a:rPr lang="en-AU" sz="1200" kern="1200" dirty="0">
                <a:solidFill>
                  <a:schemeClr val="tx1"/>
                </a:solidFill>
                <a:effectLst/>
                <a:latin typeface="+mn-lt"/>
                <a:ea typeface="+mn-ea"/>
                <a:cs typeface="+mn-cs"/>
              </a:rPr>
              <a:t>Never send money to someone you’ve never met in person. No matter how convincing the story sounds.</a:t>
            </a:r>
          </a:p>
          <a:p>
            <a:endParaRPr lang="en-AU" b="1" dirty="0"/>
          </a:p>
          <a:p>
            <a:r>
              <a:rPr lang="en-AU" b="1" dirty="0"/>
              <a:t>NEXT STAGE</a:t>
            </a:r>
          </a:p>
        </p:txBody>
      </p:sp>
      <p:sp>
        <p:nvSpPr>
          <p:cNvPr id="4" name="Slide Number Placeholder 3">
            <a:extLst>
              <a:ext uri="{FF2B5EF4-FFF2-40B4-BE49-F238E27FC236}">
                <a16:creationId xmlns:a16="http://schemas.microsoft.com/office/drawing/2014/main" id="{3FEFFF49-F877-8CE3-256E-F1CB58A0C906}"/>
              </a:ext>
            </a:extLst>
          </p:cNvPr>
          <p:cNvSpPr>
            <a:spLocks noGrp="1"/>
          </p:cNvSpPr>
          <p:nvPr>
            <p:ph type="sldNum" sz="quarter" idx="5"/>
          </p:nvPr>
        </p:nvSpPr>
        <p:spPr/>
        <p:txBody>
          <a:bodyPr/>
          <a:lstStyle/>
          <a:p>
            <a:fld id="{347BEEA1-ABFD-45A1-A719-CB6A52B9FE76}" type="slidenum">
              <a:rPr lang="en-AU" smtClean="0"/>
              <a:t>9</a:t>
            </a:fld>
            <a:endParaRPr lang="en-AU"/>
          </a:p>
        </p:txBody>
      </p:sp>
      <p:sp>
        <p:nvSpPr>
          <p:cNvPr id="5" name="Footer Placeholder 4">
            <a:extLst>
              <a:ext uri="{FF2B5EF4-FFF2-40B4-BE49-F238E27FC236}">
                <a16:creationId xmlns:a16="http://schemas.microsoft.com/office/drawing/2014/main" id="{751174D8-1375-1B36-45E4-668D1E0689B6}"/>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5DE3C7BF-8CA5-30B5-2A68-2810AF5C04B5}"/>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1741208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1CC9A-C3A3-E944-FD6F-9FE335275A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132463-9052-6BFE-C8C5-3258B1E33B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72B734-A066-BAED-EFC4-6DADAE296AE4}"/>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Once money is sent:</a:t>
            </a:r>
          </a:p>
          <a:p>
            <a:pPr marL="628650" lvl="1" indent="-171450">
              <a:buFont typeface="Arial" panose="020B0604020202020204" pitchFamily="34" charset="0"/>
              <a:buChar char="•"/>
            </a:pPr>
            <a:r>
              <a:rPr lang="en-AU" dirty="0">
                <a:effectLst/>
              </a:rPr>
              <a:t>Contact may suddenly stop</a:t>
            </a:r>
          </a:p>
          <a:p>
            <a:pPr marL="628650" lvl="1" indent="-171450">
              <a:buFont typeface="Arial" panose="020B0604020202020204" pitchFamily="34" charset="0"/>
              <a:buChar char="•"/>
            </a:pPr>
            <a:r>
              <a:rPr lang="en-AU" dirty="0">
                <a:effectLst/>
              </a:rPr>
              <a:t>Accounts may be deleted</a:t>
            </a:r>
          </a:p>
          <a:p>
            <a:pPr marL="628650" lvl="1" indent="-171450">
              <a:buFont typeface="Arial" panose="020B0604020202020204" pitchFamily="34" charset="0"/>
              <a:buChar char="•"/>
            </a:pPr>
            <a:r>
              <a:rPr lang="en-AU" dirty="0">
                <a:effectLst/>
              </a:rPr>
              <a:t>Or another crisis appears and the requests continue</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This can feel:</a:t>
            </a:r>
          </a:p>
          <a:p>
            <a:pPr marL="628650" lvl="1" indent="-171450">
              <a:buFont typeface="Arial" panose="020B0604020202020204" pitchFamily="34" charset="0"/>
              <a:buChar char="•"/>
            </a:pPr>
            <a:r>
              <a:rPr lang="en-AU" dirty="0">
                <a:effectLst/>
              </a:rPr>
              <a:t>Confusing</a:t>
            </a:r>
          </a:p>
          <a:p>
            <a:pPr marL="628650" lvl="1" indent="-171450">
              <a:buFont typeface="Arial" panose="020B0604020202020204" pitchFamily="34" charset="0"/>
              <a:buChar char="•"/>
            </a:pPr>
            <a:r>
              <a:rPr lang="en-AU" dirty="0">
                <a:effectLst/>
              </a:rPr>
              <a:t>Upsetting</a:t>
            </a:r>
          </a:p>
          <a:p>
            <a:pPr marL="628650" lvl="1" indent="-171450">
              <a:buFont typeface="Arial" panose="020B0604020202020204" pitchFamily="34" charset="0"/>
              <a:buChar char="•"/>
            </a:pPr>
            <a:r>
              <a:rPr lang="en-AU" dirty="0">
                <a:effectLst/>
              </a:rPr>
              <a:t>Isolating</a:t>
            </a:r>
          </a:p>
          <a:p>
            <a:r>
              <a:rPr lang="en-AU" sz="1200" kern="1200" dirty="0">
                <a:solidFill>
                  <a:schemeClr val="tx1"/>
                </a:solidFill>
                <a:effectLst/>
                <a:latin typeface="+mn-lt"/>
                <a:ea typeface="+mn-ea"/>
                <a:cs typeface="+mn-cs"/>
              </a:rPr>
              <a:t> </a:t>
            </a:r>
          </a:p>
          <a:p>
            <a:r>
              <a:rPr lang="en-AU" sz="1200" b="1" kern="1200" dirty="0">
                <a:solidFill>
                  <a:schemeClr val="tx1"/>
                </a:solidFill>
                <a:effectLst/>
                <a:latin typeface="+mn-lt"/>
                <a:ea typeface="+mn-ea"/>
                <a:cs typeface="+mn-cs"/>
              </a:rPr>
              <a:t>Please remember that there is no shame in being scammed.</a:t>
            </a:r>
          </a:p>
          <a:p>
            <a:r>
              <a:rPr lang="en-AU" sz="1200" kern="1200" dirty="0">
                <a:solidFill>
                  <a:schemeClr val="tx1"/>
                </a:solidFill>
                <a:effectLst/>
                <a:latin typeface="+mn-lt"/>
                <a:ea typeface="+mn-ea"/>
                <a:cs typeface="+mn-cs"/>
              </a:rPr>
              <a:t>Thousands of Australians experience this every year — and help is available.</a:t>
            </a:r>
          </a:p>
          <a:p>
            <a:endParaRPr lang="en-AU" b="1" dirty="0"/>
          </a:p>
          <a:p>
            <a:r>
              <a:rPr lang="en-AU" b="1" dirty="0"/>
              <a:t>NEXT STAGE</a:t>
            </a:r>
          </a:p>
        </p:txBody>
      </p:sp>
      <p:sp>
        <p:nvSpPr>
          <p:cNvPr id="4" name="Slide Number Placeholder 3">
            <a:extLst>
              <a:ext uri="{FF2B5EF4-FFF2-40B4-BE49-F238E27FC236}">
                <a16:creationId xmlns:a16="http://schemas.microsoft.com/office/drawing/2014/main" id="{B650B3EC-1D5E-F226-FFD0-E8E5BA600CFC}"/>
              </a:ext>
            </a:extLst>
          </p:cNvPr>
          <p:cNvSpPr>
            <a:spLocks noGrp="1"/>
          </p:cNvSpPr>
          <p:nvPr>
            <p:ph type="sldNum" sz="quarter" idx="5"/>
          </p:nvPr>
        </p:nvSpPr>
        <p:spPr/>
        <p:txBody>
          <a:bodyPr/>
          <a:lstStyle/>
          <a:p>
            <a:fld id="{347BEEA1-ABFD-45A1-A719-CB6A52B9FE76}" type="slidenum">
              <a:rPr lang="en-AU" smtClean="0"/>
              <a:t>10</a:t>
            </a:fld>
            <a:endParaRPr lang="en-AU"/>
          </a:p>
        </p:txBody>
      </p:sp>
      <p:sp>
        <p:nvSpPr>
          <p:cNvPr id="5" name="Footer Placeholder 4">
            <a:extLst>
              <a:ext uri="{FF2B5EF4-FFF2-40B4-BE49-F238E27FC236}">
                <a16:creationId xmlns:a16="http://schemas.microsoft.com/office/drawing/2014/main" id="{3DCBE8D5-AC64-C336-9D58-545FD8C2E17D}"/>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4A74867A-FF82-3C8D-478E-9A9AFFEA5168}"/>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48552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AB56D-71C8-531D-2FE0-1EA45553D5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E8D7DB-D8CF-17DA-57A0-8662CDF11D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9FAA1C-E0E0-E62E-FF28-C7CD4D267D11}"/>
              </a:ext>
            </a:extLst>
          </p:cNvPr>
          <p:cNvSpPr>
            <a:spLocks noGrp="1"/>
          </p:cNvSpPr>
          <p:nvPr>
            <p:ph type="body" idx="1"/>
          </p:nvPr>
        </p:nvSpPr>
        <p:spPr/>
        <p:txBody>
          <a:bodyPr/>
          <a:lstStyle/>
          <a:p>
            <a:r>
              <a:rPr lang="en-AU" dirty="0"/>
              <a:t>If you or someone you know have fallen victim to a romance scam, you are not alone.</a:t>
            </a:r>
          </a:p>
          <a:p>
            <a:endParaRPr lang="en-AU" dirty="0"/>
          </a:p>
          <a:p>
            <a:r>
              <a:rPr lang="en-AU" dirty="0"/>
              <a:t>In 2025, over 20,000 Australians reported being a victim of a Romance Scam. </a:t>
            </a:r>
          </a:p>
          <a:p>
            <a:endParaRPr lang="en-AU" dirty="0"/>
          </a:p>
          <a:p>
            <a:r>
              <a:rPr lang="en-AU" dirty="0"/>
              <a:t>This resulted in about $23 million in losses </a:t>
            </a:r>
            <a:r>
              <a:rPr lang="en-AU" b="0" i="0" dirty="0"/>
              <a:t>with the average loss per victim being around $24,000 dollars.</a:t>
            </a:r>
          </a:p>
          <a:p>
            <a:endParaRPr lang="en-AU" b="1" i="1" dirty="0"/>
          </a:p>
          <a:p>
            <a:r>
              <a:rPr lang="en-AU" b="1" i="0" dirty="0"/>
              <a:t>And we know that those aged over 65 were impacted the most. </a:t>
            </a:r>
          </a:p>
          <a:p>
            <a:endParaRPr lang="en-AU"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Scammers don’t target intelligence — they target connection. No one is “too smart” or “too careful” to be targeted.</a:t>
            </a:r>
          </a:p>
          <a:p>
            <a:endParaRPr lang="en-AU" b="1" i="1" dirty="0"/>
          </a:p>
          <a:p>
            <a:r>
              <a:rPr lang="en-AU" dirty="0"/>
              <a:t>This all may sound disheartening right now. But there is </a:t>
            </a:r>
            <a:r>
              <a:rPr lang="en-AU" b="1" u="sng" dirty="0"/>
              <a:t>good news ahead</a:t>
            </a:r>
            <a:r>
              <a:rPr lang="en-AU" dirty="0"/>
              <a:t>.  Cybercriminals often rely on our own unsafe online behaviours to exploit and scam us – which means we have control to change the narrative. </a:t>
            </a:r>
          </a:p>
          <a:p>
            <a:endParaRPr lang="en-AU" dirty="0"/>
          </a:p>
          <a:p>
            <a:r>
              <a:rPr lang="en-AU" dirty="0"/>
              <a:t>So how do we do this?</a:t>
            </a:r>
          </a:p>
          <a:p>
            <a:endParaRPr lang="en-AU" dirty="0"/>
          </a:p>
          <a:p>
            <a:r>
              <a:rPr lang="en-AU" b="1" dirty="0"/>
              <a:t>NEXT SLIDE</a:t>
            </a:r>
          </a:p>
        </p:txBody>
      </p:sp>
      <p:sp>
        <p:nvSpPr>
          <p:cNvPr id="4" name="Slide Number Placeholder 3">
            <a:extLst>
              <a:ext uri="{FF2B5EF4-FFF2-40B4-BE49-F238E27FC236}">
                <a16:creationId xmlns:a16="http://schemas.microsoft.com/office/drawing/2014/main" id="{574428C5-D3CF-956C-8380-A88197FEF6F7}"/>
              </a:ext>
            </a:extLst>
          </p:cNvPr>
          <p:cNvSpPr>
            <a:spLocks noGrp="1"/>
          </p:cNvSpPr>
          <p:nvPr>
            <p:ph type="sldNum" sz="quarter" idx="5"/>
          </p:nvPr>
        </p:nvSpPr>
        <p:spPr/>
        <p:txBody>
          <a:bodyPr/>
          <a:lstStyle/>
          <a:p>
            <a:fld id="{347BEEA1-ABFD-45A1-A719-CB6A52B9FE76}" type="slidenum">
              <a:rPr lang="en-AU" smtClean="0"/>
              <a:t>11</a:t>
            </a:fld>
            <a:endParaRPr lang="en-AU"/>
          </a:p>
        </p:txBody>
      </p:sp>
      <p:sp>
        <p:nvSpPr>
          <p:cNvPr id="5" name="Footer Placeholder 4">
            <a:extLst>
              <a:ext uri="{FF2B5EF4-FFF2-40B4-BE49-F238E27FC236}">
                <a16:creationId xmlns:a16="http://schemas.microsoft.com/office/drawing/2014/main" id="{067F85F9-D433-EC7C-8753-A661B20545B9}"/>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0AAB61DD-1757-CA33-E497-F4A8C3E42CAA}"/>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5782179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591C16-D647-3B63-C6D3-832ED5B523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0E093A-27EA-999F-0FB7-3109864CEC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62B987-96FC-B7B0-F72A-4FDC8AAF0FBA}"/>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This takes us back to the key message from the start of the presentation: </a:t>
            </a:r>
            <a:r>
              <a:rPr lang="en-AU" sz="1200" b="1" kern="1200" dirty="0">
                <a:solidFill>
                  <a:schemeClr val="tx1"/>
                </a:solidFill>
                <a:effectLst/>
                <a:latin typeface="+mn-lt"/>
                <a:ea typeface="+mn-ea"/>
                <a:cs typeface="+mn-cs"/>
              </a:rPr>
              <a:t>STOP, CHECK, PROTECT </a:t>
            </a:r>
          </a:p>
          <a:p>
            <a:r>
              <a:rPr lang="en-AU" sz="1200" kern="1200" dirty="0">
                <a:solidFill>
                  <a:schemeClr val="tx1"/>
                </a:solidFill>
                <a:effectLst/>
                <a:latin typeface="+mn-lt"/>
                <a:ea typeface="+mn-ea"/>
                <a:cs typeface="+mn-cs"/>
              </a:rPr>
              <a:t> </a:t>
            </a:r>
          </a:p>
          <a:p>
            <a:r>
              <a:rPr lang="en-AU" sz="1200" b="1" kern="1200" dirty="0">
                <a:solidFill>
                  <a:schemeClr val="tx1"/>
                </a:solidFill>
                <a:effectLst/>
                <a:latin typeface="+mn-lt"/>
                <a:ea typeface="+mn-ea"/>
                <a:cs typeface="+mn-cs"/>
              </a:rPr>
              <a:t>STOP</a:t>
            </a:r>
          </a:p>
          <a:p>
            <a:pPr marL="628650" lvl="1" indent="-171450">
              <a:buFont typeface="Arial" panose="020B0604020202020204" pitchFamily="34" charset="0"/>
              <a:buChar char="•"/>
            </a:pPr>
            <a:r>
              <a:rPr lang="en-AU" sz="1100" dirty="0">
                <a:effectLst/>
              </a:rPr>
              <a:t>Pause when emotions are involved</a:t>
            </a:r>
          </a:p>
          <a:p>
            <a:pPr marL="628650" lvl="1" indent="-171450">
              <a:buFont typeface="Arial" panose="020B0604020202020204" pitchFamily="34" charset="0"/>
              <a:buChar char="•"/>
            </a:pPr>
            <a:r>
              <a:rPr lang="en-AU" sz="1100" dirty="0">
                <a:effectLst/>
              </a:rPr>
              <a:t>Remember scammers use grooming and manipulation tactics</a:t>
            </a:r>
          </a:p>
          <a:p>
            <a:r>
              <a:rPr lang="en-AU" sz="1200" kern="1200" dirty="0">
                <a:solidFill>
                  <a:schemeClr val="tx1"/>
                </a:solidFill>
                <a:effectLst/>
                <a:latin typeface="+mn-lt"/>
                <a:ea typeface="+mn-ea"/>
                <a:cs typeface="+mn-cs"/>
              </a:rPr>
              <a:t> </a:t>
            </a:r>
          </a:p>
          <a:p>
            <a:r>
              <a:rPr lang="en-AU" sz="1200" b="1" kern="1200" dirty="0">
                <a:solidFill>
                  <a:schemeClr val="tx1"/>
                </a:solidFill>
                <a:effectLst/>
                <a:latin typeface="+mn-lt"/>
                <a:ea typeface="+mn-ea"/>
                <a:cs typeface="+mn-cs"/>
              </a:rPr>
              <a:t>CHECK</a:t>
            </a:r>
          </a:p>
          <a:p>
            <a:pPr marL="628650" lvl="1" indent="-171450">
              <a:buFont typeface="Arial" panose="020B0604020202020204" pitchFamily="34" charset="0"/>
              <a:buChar char="•"/>
            </a:pPr>
            <a:r>
              <a:rPr lang="en-AU" sz="1100" dirty="0">
                <a:effectLst/>
              </a:rPr>
              <a:t>Meet in person or video call before sharing personal details</a:t>
            </a:r>
          </a:p>
          <a:p>
            <a:pPr marL="628650" lvl="1" indent="-171450">
              <a:buFont typeface="Arial" panose="020B0604020202020204" pitchFamily="34" charset="0"/>
              <a:buChar char="•"/>
            </a:pPr>
            <a:r>
              <a:rPr lang="en-AU" sz="1100" dirty="0">
                <a:effectLst/>
              </a:rPr>
              <a:t>Ask questions</a:t>
            </a:r>
          </a:p>
          <a:p>
            <a:pPr marL="628650" lvl="1" indent="-171450">
              <a:buFont typeface="Arial" panose="020B0604020202020204" pitchFamily="34" charset="0"/>
              <a:buChar char="•"/>
            </a:pPr>
            <a:r>
              <a:rPr lang="en-AU" sz="1100" dirty="0">
                <a:effectLst/>
              </a:rPr>
              <a:t>Talk to someone you trust</a:t>
            </a:r>
          </a:p>
          <a:p>
            <a:r>
              <a:rPr lang="en-AU" sz="1200" kern="1200" dirty="0">
                <a:solidFill>
                  <a:schemeClr val="tx1"/>
                </a:solidFill>
                <a:effectLst/>
                <a:latin typeface="+mn-lt"/>
                <a:ea typeface="+mn-ea"/>
                <a:cs typeface="+mn-cs"/>
              </a:rPr>
              <a:t> </a:t>
            </a:r>
          </a:p>
          <a:p>
            <a:r>
              <a:rPr lang="en-AU" sz="1200" b="1" kern="1200" dirty="0">
                <a:solidFill>
                  <a:schemeClr val="tx1"/>
                </a:solidFill>
                <a:effectLst/>
                <a:latin typeface="+mn-lt"/>
                <a:ea typeface="+mn-ea"/>
                <a:cs typeface="+mn-cs"/>
              </a:rPr>
              <a:t>PROTECT</a:t>
            </a:r>
          </a:p>
          <a:p>
            <a:pPr marL="628650" lvl="1" indent="-171450">
              <a:buFont typeface="Arial" panose="020B0604020202020204" pitchFamily="34" charset="0"/>
              <a:buChar char="•"/>
            </a:pPr>
            <a:r>
              <a:rPr lang="en-AU" sz="1100" dirty="0">
                <a:effectLst/>
              </a:rPr>
              <a:t>Never send money to someone you haven’t met</a:t>
            </a:r>
          </a:p>
          <a:p>
            <a:pPr marL="628650" lvl="1" indent="-171450">
              <a:buFont typeface="Arial" panose="020B0604020202020204" pitchFamily="34" charset="0"/>
              <a:buChar char="•"/>
            </a:pPr>
            <a:r>
              <a:rPr lang="en-AU" sz="1100" dirty="0">
                <a:effectLst/>
              </a:rPr>
              <a:t>Keep your financial details private</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These steps are simple — but they are very powerful. Our next slide will go into some more details about how we can apply these concepts practically. </a:t>
            </a:r>
          </a:p>
          <a:p>
            <a:endParaRPr lang="en-AU" sz="1200" kern="1200" dirty="0">
              <a:solidFill>
                <a:schemeClr val="tx1"/>
              </a:solidFill>
              <a:effectLst/>
              <a:latin typeface="+mn-lt"/>
              <a:ea typeface="+mn-ea"/>
              <a:cs typeface="+mn-cs"/>
            </a:endParaRPr>
          </a:p>
          <a:p>
            <a:r>
              <a:rPr lang="en-AU" sz="1200" b="1" kern="1200" dirty="0">
                <a:solidFill>
                  <a:schemeClr val="tx1"/>
                </a:solidFill>
                <a:effectLst/>
                <a:latin typeface="+mn-lt"/>
                <a:ea typeface="+mn-ea"/>
                <a:cs typeface="+mn-cs"/>
              </a:rPr>
              <a:t>NEXT SLIDE</a:t>
            </a:r>
          </a:p>
          <a:p>
            <a:endParaRPr lang="en-AU" sz="1100" dirty="0">
              <a:latin typeface="Roboto" panose="02000000000000000000" pitchFamily="2" charset="0"/>
              <a:ea typeface="Roboto" panose="02000000000000000000" pitchFamily="2" charset="0"/>
            </a:endParaRPr>
          </a:p>
        </p:txBody>
      </p:sp>
      <p:sp>
        <p:nvSpPr>
          <p:cNvPr id="4" name="Slide Number Placeholder 3">
            <a:extLst>
              <a:ext uri="{FF2B5EF4-FFF2-40B4-BE49-F238E27FC236}">
                <a16:creationId xmlns:a16="http://schemas.microsoft.com/office/drawing/2014/main" id="{AD86290D-5D74-8F1D-D2FE-EB20E092E9A1}"/>
              </a:ext>
            </a:extLst>
          </p:cNvPr>
          <p:cNvSpPr>
            <a:spLocks noGrp="1"/>
          </p:cNvSpPr>
          <p:nvPr>
            <p:ph type="sldNum" sz="quarter" idx="5"/>
          </p:nvPr>
        </p:nvSpPr>
        <p:spPr/>
        <p:txBody>
          <a:bodyPr/>
          <a:lstStyle/>
          <a:p>
            <a:fld id="{347BEEA1-ABFD-45A1-A719-CB6A52B9FE76}" type="slidenum">
              <a:rPr lang="en-AU" smtClean="0"/>
              <a:t>12</a:t>
            </a:fld>
            <a:endParaRPr lang="en-AU"/>
          </a:p>
        </p:txBody>
      </p:sp>
      <p:sp>
        <p:nvSpPr>
          <p:cNvPr id="5" name="Footer Placeholder 4">
            <a:extLst>
              <a:ext uri="{FF2B5EF4-FFF2-40B4-BE49-F238E27FC236}">
                <a16:creationId xmlns:a16="http://schemas.microsoft.com/office/drawing/2014/main" id="{68E53BD8-12DA-C3D1-4C7A-5BA3E1F07944}"/>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8B0C3F48-32D4-2C66-FB34-E8CE3B73DA46}"/>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54212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23870-2550-BBBF-5B23-1D79AB403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A119A5-C5C1-7971-5BAD-FDFAA2F3B6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F91137-95BE-CE51-7A6A-063BEE32B493}"/>
              </a:ext>
            </a:extLst>
          </p:cNvPr>
          <p:cNvSpPr>
            <a:spLocks noGrp="1"/>
          </p:cNvSpPr>
          <p:nvPr>
            <p:ph type="body" idx="1"/>
          </p:nvPr>
        </p:nvSpPr>
        <p:spPr/>
        <p:txBody>
          <a:bodyPr/>
          <a:lstStyle/>
          <a:p>
            <a:r>
              <a:rPr lang="en-AU" sz="1100" dirty="0">
                <a:latin typeface="Roboto" panose="02000000000000000000" pitchFamily="2" charset="0"/>
                <a:ea typeface="Roboto" panose="02000000000000000000" pitchFamily="2" charset="0"/>
              </a:rPr>
              <a:t>Here are six simple steps we can introduce into your online dating routine to make sure we are safe and protected from romance scams:</a:t>
            </a:r>
          </a:p>
          <a:p>
            <a:pPr marL="228600" indent="-228600">
              <a:buFont typeface="+mj-lt"/>
              <a:buAutoNum type="arabicPeriod"/>
            </a:pPr>
            <a:endParaRPr lang="en-AU" sz="1100" dirty="0">
              <a:latin typeface="Roboto" panose="02000000000000000000" pitchFamily="2" charset="0"/>
              <a:ea typeface="Roboto" panose="02000000000000000000" pitchFamily="2" charset="0"/>
            </a:endParaRPr>
          </a:p>
          <a:p>
            <a:pPr marL="228600" indent="-228600">
              <a:buFont typeface="+mj-lt"/>
              <a:buAutoNum type="arabicPeriod"/>
            </a:pPr>
            <a:r>
              <a:rPr lang="en-AU" sz="1100" b="1" dirty="0">
                <a:latin typeface="Roboto" panose="02000000000000000000" pitchFamily="2" charset="0"/>
                <a:ea typeface="Roboto" panose="02000000000000000000" pitchFamily="2" charset="0"/>
              </a:rPr>
              <a:t>KEEP CHATS ON THE DATING PLATFORM UNTIL YOU’RE SURE: </a:t>
            </a:r>
            <a:r>
              <a:rPr lang="en-AU" sz="1100" dirty="0">
                <a:latin typeface="Roboto" panose="02000000000000000000" pitchFamily="2" charset="0"/>
                <a:ea typeface="Roboto" panose="02000000000000000000" pitchFamily="2" charset="0"/>
              </a:rPr>
              <a:t>Keep the chat in a legitimate app or website so you can report them if you need to</a:t>
            </a:r>
            <a:r>
              <a:rPr lang="en-AU" sz="1100" b="1" i="1" dirty="0">
                <a:latin typeface="Roboto" panose="02000000000000000000" pitchFamily="2" charset="0"/>
                <a:ea typeface="Roboto" panose="02000000000000000000" pitchFamily="2" charset="0"/>
              </a:rPr>
              <a:t>. </a:t>
            </a:r>
            <a:r>
              <a:rPr lang="en-AU" sz="1100" b="0" i="0" dirty="0"/>
              <a:t>Pressure to move the chat to another messaging platform quickly is a warning sign. </a:t>
            </a:r>
          </a:p>
          <a:p>
            <a:pPr marL="228600" indent="-228600">
              <a:buFont typeface="+mj-lt"/>
              <a:buAutoNum type="arabicPeriod"/>
            </a:pPr>
            <a:endParaRPr lang="en-AU" sz="1100" b="0" i="0" dirty="0">
              <a:latin typeface="Roboto" panose="02000000000000000000" pitchFamily="2" charset="0"/>
              <a:ea typeface="Roboto" panose="02000000000000000000" pitchFamily="2" charset="0"/>
            </a:endParaRPr>
          </a:p>
          <a:p>
            <a:pPr marL="228600" indent="-228600">
              <a:buFont typeface="+mj-lt"/>
              <a:buAutoNum type="arabicPeriod"/>
            </a:pPr>
            <a:r>
              <a:rPr lang="en-AU" sz="1100" b="1" dirty="0">
                <a:latin typeface="Roboto" panose="02000000000000000000" pitchFamily="2" charset="0"/>
                <a:ea typeface="Roboto" panose="02000000000000000000" pitchFamily="2" charset="0"/>
              </a:rPr>
              <a:t>VERIFY THE PERSON: </a:t>
            </a:r>
            <a:r>
              <a:rPr lang="en-AU" sz="1100" dirty="0">
                <a:latin typeface="Roboto" panose="02000000000000000000" pitchFamily="2" charset="0"/>
                <a:ea typeface="Roboto" panose="02000000000000000000" pitchFamily="2" charset="0"/>
              </a:rPr>
              <a:t>Reverse-image search photos, check their social media presence, contact legitimate organisations or person/s directly to confirm the person is real.  (we’ll dive more into this on the next slide) </a:t>
            </a:r>
          </a:p>
          <a:p>
            <a:pPr marL="228600" indent="-228600">
              <a:buFont typeface="+mj-lt"/>
              <a:buAutoNum type="arabicPeriod"/>
            </a:pPr>
            <a:endParaRPr lang="en-AU" sz="1100" dirty="0">
              <a:latin typeface="Roboto" panose="02000000000000000000" pitchFamily="2" charset="0"/>
              <a:ea typeface="Roboto" panose="02000000000000000000" pitchFamily="2" charset="0"/>
            </a:endParaRPr>
          </a:p>
          <a:p>
            <a:pPr marL="228600" indent="-228600" defTabSz="931764">
              <a:buFont typeface="+mj-lt"/>
              <a:buAutoNum type="arabicPeriod"/>
              <a:defRPr/>
            </a:pPr>
            <a:r>
              <a:rPr lang="en-AU" sz="1100" b="1" dirty="0">
                <a:latin typeface="Roboto" panose="02000000000000000000" pitchFamily="2" charset="0"/>
                <a:ea typeface="Roboto" panose="02000000000000000000" pitchFamily="2" charset="0"/>
              </a:rPr>
              <a:t>ASK TO VIDEO CALL OR MEET IN PERSON :</a:t>
            </a:r>
            <a:r>
              <a:rPr lang="en-AU" sz="1100" dirty="0">
                <a:latin typeface="Roboto" panose="02000000000000000000" pitchFamily="2" charset="0"/>
                <a:ea typeface="Roboto" panose="02000000000000000000" pitchFamily="2" charset="0"/>
              </a:rPr>
              <a:t> If they refuse to video-call or meet in person, they are likely a romance scammer. Be cautious of AI-generated video calls. If they look and sound glitchy, blurry or their background looks strange it could be AI. </a:t>
            </a:r>
          </a:p>
          <a:p>
            <a:pPr marL="228600" indent="-228600" defTabSz="931764">
              <a:buFont typeface="+mj-lt"/>
              <a:buAutoNum type="arabicPeriod"/>
              <a:defRPr/>
            </a:pPr>
            <a:endParaRPr lang="en-AU" sz="1100" dirty="0">
              <a:latin typeface="Roboto" panose="02000000000000000000" pitchFamily="2" charset="0"/>
              <a:ea typeface="Roboto" panose="02000000000000000000" pitchFamily="2" charset="0"/>
            </a:endParaRPr>
          </a:p>
          <a:p>
            <a:pPr marL="228600" indent="-228600">
              <a:buFont typeface="+mj-lt"/>
              <a:buAutoNum type="arabicPeriod"/>
            </a:pPr>
            <a:r>
              <a:rPr lang="en-AU" sz="1100" b="1" dirty="0">
                <a:latin typeface="Roboto" panose="02000000000000000000" pitchFamily="2" charset="0"/>
                <a:ea typeface="Roboto" panose="02000000000000000000" pitchFamily="2" charset="0"/>
              </a:rPr>
              <a:t>NEVER SEND MONEY OR SHARE ACCOUNTS:</a:t>
            </a:r>
            <a:r>
              <a:rPr lang="en-AU" sz="1100" dirty="0">
                <a:latin typeface="Roboto" panose="02000000000000000000" pitchFamily="2" charset="0"/>
                <a:ea typeface="Roboto" panose="02000000000000000000" pitchFamily="2" charset="0"/>
              </a:rPr>
              <a:t> Don’t send money, cryptocurrency, gift cards, or bank account details to anyone you’ve met online. </a:t>
            </a:r>
          </a:p>
          <a:p>
            <a:pPr marL="228600" indent="-228600">
              <a:buFont typeface="+mj-lt"/>
              <a:buAutoNum type="arabicPeriod"/>
            </a:pPr>
            <a:endParaRPr lang="en-AU" sz="1100" dirty="0">
              <a:latin typeface="Roboto" panose="02000000000000000000" pitchFamily="2" charset="0"/>
              <a:ea typeface="Roboto" panose="02000000000000000000" pitchFamily="2" charset="0"/>
            </a:endParaRPr>
          </a:p>
          <a:p>
            <a:pPr marL="228600" indent="-228600">
              <a:buFont typeface="+mj-lt"/>
              <a:buAutoNum type="arabicPeriod"/>
            </a:pPr>
            <a:r>
              <a:rPr lang="en-AU" sz="1100" b="1" dirty="0">
                <a:latin typeface="Roboto" panose="02000000000000000000" pitchFamily="2" charset="0"/>
                <a:ea typeface="Roboto" panose="02000000000000000000" pitchFamily="2" charset="0"/>
              </a:rPr>
              <a:t>WATCH OUT FOR ROMANCE SCAM TACTICS:</a:t>
            </a:r>
            <a:r>
              <a:rPr lang="en-AU" sz="1100" dirty="0">
                <a:latin typeface="Roboto" panose="02000000000000000000" pitchFamily="2" charset="0"/>
                <a:ea typeface="Roboto" panose="02000000000000000000" pitchFamily="2" charset="0"/>
              </a:rPr>
              <a:t> Be aware of love-bombing, emotional manipulation and pressure tactics used by cybercriminals to deceive you. </a:t>
            </a:r>
          </a:p>
          <a:p>
            <a:pPr marL="228600" indent="-228600">
              <a:buFont typeface="+mj-lt"/>
              <a:buAutoNum type="arabicPeriod"/>
            </a:pPr>
            <a:endParaRPr lang="en-AU" sz="1100" dirty="0">
              <a:latin typeface="Roboto" panose="02000000000000000000" pitchFamily="2" charset="0"/>
              <a:ea typeface="Roboto" panose="02000000000000000000" pitchFamily="2" charset="0"/>
            </a:endParaRPr>
          </a:p>
          <a:p>
            <a:pPr marL="228600" indent="-228600">
              <a:buFont typeface="+mj-lt"/>
              <a:buAutoNum type="arabicPeriod"/>
            </a:pPr>
            <a:r>
              <a:rPr lang="en-AU" sz="1100" b="1" dirty="0">
                <a:latin typeface="Roboto" panose="02000000000000000000" pitchFamily="2" charset="0"/>
                <a:ea typeface="Roboto" panose="02000000000000000000" pitchFamily="2" charset="0"/>
              </a:rPr>
              <a:t>TALK TO SOMEONE YOU TRUST: </a:t>
            </a:r>
            <a:r>
              <a:rPr lang="en-AU" sz="1100" dirty="0">
                <a:latin typeface="Roboto" panose="02000000000000000000" pitchFamily="2" charset="0"/>
                <a:ea typeface="Roboto" panose="02000000000000000000" pitchFamily="2" charset="0"/>
              </a:rPr>
              <a:t>Talk to friends, family, and support services – a second opinion often helps to spot or confirm warning signs.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AU" sz="1100" b="0" dirty="0">
              <a:latin typeface="Roboto" panose="02000000000000000000" pitchFamily="2" charset="0"/>
              <a:ea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AU" sz="1100" b="1" dirty="0"/>
              <a:t>NEXT SLIDE</a:t>
            </a:r>
          </a:p>
          <a:p>
            <a:pPr marL="228600" indent="-228600">
              <a:buFont typeface="+mj-lt"/>
              <a:buAutoNum type="arabicPeriod"/>
            </a:pPr>
            <a:endParaRPr lang="en-AU" sz="1100" dirty="0">
              <a:latin typeface="Roboto" panose="02000000000000000000" pitchFamily="2" charset="0"/>
              <a:ea typeface="Roboto" panose="02000000000000000000" pitchFamily="2" charset="0"/>
            </a:endParaRPr>
          </a:p>
        </p:txBody>
      </p:sp>
      <p:sp>
        <p:nvSpPr>
          <p:cNvPr id="4" name="Slide Number Placeholder 3">
            <a:extLst>
              <a:ext uri="{FF2B5EF4-FFF2-40B4-BE49-F238E27FC236}">
                <a16:creationId xmlns:a16="http://schemas.microsoft.com/office/drawing/2014/main" id="{C1AC3BB7-325C-931D-0389-4C55DF7BACC0}"/>
              </a:ext>
            </a:extLst>
          </p:cNvPr>
          <p:cNvSpPr>
            <a:spLocks noGrp="1"/>
          </p:cNvSpPr>
          <p:nvPr>
            <p:ph type="sldNum" sz="quarter" idx="5"/>
          </p:nvPr>
        </p:nvSpPr>
        <p:spPr/>
        <p:txBody>
          <a:bodyPr/>
          <a:lstStyle/>
          <a:p>
            <a:fld id="{347BEEA1-ABFD-45A1-A719-CB6A52B9FE76}" type="slidenum">
              <a:rPr lang="en-AU" smtClean="0"/>
              <a:t>13</a:t>
            </a:fld>
            <a:endParaRPr lang="en-AU"/>
          </a:p>
        </p:txBody>
      </p:sp>
      <p:sp>
        <p:nvSpPr>
          <p:cNvPr id="5" name="Footer Placeholder 4">
            <a:extLst>
              <a:ext uri="{FF2B5EF4-FFF2-40B4-BE49-F238E27FC236}">
                <a16:creationId xmlns:a16="http://schemas.microsoft.com/office/drawing/2014/main" id="{977A5065-D544-3133-C159-E74A0D2676C5}"/>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C74BA689-6E7C-F57C-DBC8-D5A67775E9A2}"/>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892762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2F6230-EC09-E57A-71AB-F0A5E9E647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0CD646-BD80-807C-2BDE-AB7A636E63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91B22E-8227-6326-55FA-B2E638886922}"/>
              </a:ext>
            </a:extLst>
          </p:cNvPr>
          <p:cNvSpPr>
            <a:spLocks noGrp="1"/>
          </p:cNvSpPr>
          <p:nvPr>
            <p:ph type="body" idx="1"/>
          </p:nvPr>
        </p:nvSpPr>
        <p:spPr/>
        <p:txBody>
          <a:bodyPr/>
          <a:lstStyle/>
          <a:p>
            <a:r>
              <a:rPr lang="en-AU" sz="1100" dirty="0">
                <a:latin typeface="Roboto" panose="02000000000000000000" pitchFamily="2" charset="0"/>
                <a:ea typeface="Roboto" panose="02000000000000000000" pitchFamily="2" charset="0"/>
              </a:rPr>
              <a:t>Let’s dive in a bit more into the practical things you can do, and steps you can take, to check who you’re really talking to: </a:t>
            </a:r>
          </a:p>
          <a:p>
            <a:endParaRPr lang="en-AU" sz="1100" dirty="0">
              <a:latin typeface="Roboto" panose="02000000000000000000" pitchFamily="2" charset="0"/>
              <a:ea typeface="Roboto" panose="02000000000000000000" pitchFamily="2" charset="0"/>
            </a:endParaRPr>
          </a:p>
          <a:p>
            <a:pPr marL="628650" lvl="1" indent="-171450">
              <a:buFont typeface="Arial" panose="020B0604020202020204" pitchFamily="34" charset="0"/>
              <a:buChar char="•"/>
            </a:pPr>
            <a:r>
              <a:rPr lang="en-AU" sz="1100" dirty="0">
                <a:effectLst/>
              </a:rPr>
              <a:t>Remember it’s okay to take your time – don’t feel like you need to rush into trusting anyone. </a:t>
            </a:r>
          </a:p>
          <a:p>
            <a:pPr marL="628650" lvl="1" indent="-171450">
              <a:buFont typeface="Arial" panose="020B0604020202020204" pitchFamily="34" charset="0"/>
              <a:buChar char="•"/>
            </a:pPr>
            <a:r>
              <a:rPr lang="en-AU" sz="1100" dirty="0">
                <a:effectLst/>
              </a:rPr>
              <a:t>Read profiles carefully – look for any details that might be missing or things that feel vague.</a:t>
            </a:r>
          </a:p>
          <a:p>
            <a:pPr marL="628650" lvl="1" indent="-171450">
              <a:buFont typeface="Arial" panose="020B0604020202020204" pitchFamily="34" charset="0"/>
              <a:buChar char="•"/>
            </a:pPr>
            <a:r>
              <a:rPr lang="en-AU" sz="1100" dirty="0">
                <a:effectLst/>
              </a:rPr>
              <a:t>Ask lots of questions and look out for things on their </a:t>
            </a:r>
            <a:r>
              <a:rPr lang="en-AU" sz="1200" b="0" i="0" kern="1200" dirty="0">
                <a:solidFill>
                  <a:schemeClr val="tx1"/>
                </a:solidFill>
                <a:effectLst/>
                <a:latin typeface="+mn-lt"/>
                <a:ea typeface="+mn-ea"/>
                <a:cs typeface="+mn-cs"/>
              </a:rPr>
              <a:t>online profile that doesn’t match what they tell you about themselves.</a:t>
            </a:r>
            <a:endParaRPr lang="en-AU" sz="11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AU" sz="1200" b="0" i="0" kern="1200" dirty="0">
                <a:solidFill>
                  <a:schemeClr val="tx1"/>
                </a:solidFill>
                <a:effectLst/>
                <a:latin typeface="+mn-lt"/>
                <a:ea typeface="+mn-ea"/>
                <a:cs typeface="+mn-cs"/>
              </a:rPr>
              <a:t>Search for the scammer’s name along with the word ‘scam’ in a search and look for websites about romance scams in the results.</a:t>
            </a:r>
          </a:p>
          <a:p>
            <a:pPr marL="628650" lvl="1" indent="-171450">
              <a:buFont typeface="Arial" panose="020B0604020202020204" pitchFamily="34" charset="0"/>
              <a:buChar char="•"/>
            </a:pPr>
            <a:r>
              <a:rPr lang="en-AU" sz="1200" b="0" i="0" kern="1200" dirty="0">
                <a:solidFill>
                  <a:schemeClr val="tx1"/>
                </a:solidFill>
                <a:effectLst/>
                <a:latin typeface="+mn-lt"/>
                <a:ea typeface="+mn-ea"/>
                <a:cs typeface="+mn-cs"/>
              </a:rPr>
              <a:t>If you have a picture of them, do a reverse image search to find out if the same picture is online in different places, with different names or personal details – don’t worry, we will teach you how to do this on the next slide. </a:t>
            </a:r>
          </a:p>
          <a:p>
            <a:pPr marL="0" lvl="0" indent="0">
              <a:buFont typeface="Arial" panose="020B0604020202020204" pitchFamily="34" charset="0"/>
              <a:buNone/>
            </a:pPr>
            <a:endParaRPr lang="en-AU" sz="1200" b="0" i="0" kern="1200" dirty="0">
              <a:solidFill>
                <a:schemeClr val="tx1"/>
              </a:solidFill>
              <a:effectLst/>
              <a:latin typeface="+mn-lt"/>
              <a:ea typeface="+mn-ea"/>
              <a:cs typeface="+mn-cs"/>
            </a:endParaRPr>
          </a:p>
          <a:p>
            <a:pPr marL="0" lvl="0" indent="0">
              <a:buFont typeface="Arial" panose="020B0604020202020204" pitchFamily="34" charset="0"/>
              <a:buNone/>
            </a:pPr>
            <a:r>
              <a:rPr lang="en-AU" sz="1200" b="0" i="0" kern="1200" dirty="0">
                <a:solidFill>
                  <a:schemeClr val="tx1"/>
                </a:solidFill>
                <a:effectLst/>
                <a:latin typeface="+mn-lt"/>
                <a:ea typeface="+mn-ea"/>
                <a:cs typeface="+mn-cs"/>
              </a:rPr>
              <a:t>Some common signs of a fake profile include: </a:t>
            </a:r>
          </a:p>
          <a:p>
            <a:pPr marL="800100" lvl="1" indent="-342900">
              <a:buFont typeface="Arial" panose="020B0604020202020204" pitchFamily="34" charset="0"/>
              <a:buChar char="•"/>
            </a:pPr>
            <a:r>
              <a:rPr lang="en-AU" sz="1200" dirty="0">
                <a:solidFill>
                  <a:srgbClr val="333333"/>
                </a:solidFill>
                <a:latin typeface="Roboto" panose="02000000000000000000" pitchFamily="2" charset="0"/>
                <a:ea typeface="Roboto" panose="02000000000000000000" pitchFamily="2" charset="0"/>
              </a:rPr>
              <a:t>Photos that look too professional</a:t>
            </a:r>
          </a:p>
          <a:p>
            <a:pPr marL="800100" lvl="1" indent="-342900">
              <a:buFont typeface="Arial" panose="020B0604020202020204" pitchFamily="34" charset="0"/>
              <a:buChar char="•"/>
            </a:pPr>
            <a:r>
              <a:rPr lang="en-AU" sz="1200" dirty="0">
                <a:solidFill>
                  <a:srgbClr val="333333"/>
                </a:solidFill>
                <a:latin typeface="Roboto" panose="02000000000000000000" pitchFamily="2" charset="0"/>
                <a:ea typeface="Roboto" panose="02000000000000000000" pitchFamily="2" charset="0"/>
              </a:rPr>
              <a:t>Photos that are blurry or unclear</a:t>
            </a:r>
          </a:p>
          <a:p>
            <a:pPr marL="800100" lvl="1" indent="-342900">
              <a:buFont typeface="Arial" panose="020B0604020202020204" pitchFamily="34" charset="0"/>
              <a:buChar char="•"/>
            </a:pPr>
            <a:r>
              <a:rPr lang="en-AU" sz="1200" dirty="0">
                <a:solidFill>
                  <a:srgbClr val="333333"/>
                </a:solidFill>
                <a:latin typeface="Roboto" panose="02000000000000000000" pitchFamily="2" charset="0"/>
                <a:ea typeface="Roboto" panose="02000000000000000000" pitchFamily="2" charset="0"/>
              </a:rPr>
              <a:t>Very little personal information</a:t>
            </a:r>
          </a:p>
          <a:p>
            <a:pPr marL="800100" lvl="1" indent="-342900">
              <a:buFont typeface="Arial" panose="020B0604020202020204" pitchFamily="34" charset="0"/>
              <a:buChar char="•"/>
            </a:pPr>
            <a:r>
              <a:rPr lang="en-AU" sz="1200" dirty="0">
                <a:solidFill>
                  <a:srgbClr val="333333"/>
                </a:solidFill>
                <a:latin typeface="Roboto" panose="02000000000000000000" pitchFamily="2" charset="0"/>
                <a:ea typeface="Roboto" panose="02000000000000000000" pitchFamily="2" charset="0"/>
              </a:rPr>
              <a:t>Few or no connections to social media accounts</a:t>
            </a:r>
          </a:p>
          <a:p>
            <a:pPr marL="800100" lvl="1" indent="-342900">
              <a:buFont typeface="Arial" panose="020B0604020202020204" pitchFamily="34" charset="0"/>
              <a:buChar char="•"/>
            </a:pPr>
            <a:r>
              <a:rPr lang="en-AU" sz="1200" dirty="0">
                <a:solidFill>
                  <a:srgbClr val="333333"/>
                </a:solidFill>
                <a:latin typeface="Roboto" panose="02000000000000000000" pitchFamily="2" charset="0"/>
                <a:ea typeface="Roboto" panose="02000000000000000000" pitchFamily="2" charset="0"/>
              </a:rPr>
              <a:t>Few comments, likes or shares on their social media from other people</a:t>
            </a:r>
          </a:p>
          <a:p>
            <a:pPr marL="457200" lvl="1" indent="0">
              <a:buFont typeface="Arial" panose="020B0604020202020204" pitchFamily="34" charset="0"/>
              <a:buNone/>
            </a:pPr>
            <a:endParaRPr lang="en-AU" sz="1200" dirty="0">
              <a:solidFill>
                <a:srgbClr val="333333"/>
              </a:solidFill>
              <a:latin typeface="Roboto" panose="02000000000000000000" pitchFamily="2" charset="0"/>
              <a:ea typeface="Roboto" panose="02000000000000000000" pitchFamily="2" charset="0"/>
            </a:endParaRPr>
          </a:p>
          <a:p>
            <a:pPr marL="0" lvl="0" indent="0">
              <a:buFont typeface="Arial" panose="020B0604020202020204" pitchFamily="34" charset="0"/>
              <a:buNone/>
            </a:pPr>
            <a:r>
              <a:rPr lang="en-AU" sz="1200" dirty="0">
                <a:solidFill>
                  <a:srgbClr val="333333"/>
                </a:solidFill>
                <a:latin typeface="Roboto" panose="02000000000000000000" pitchFamily="2" charset="0"/>
                <a:ea typeface="Roboto" panose="02000000000000000000" pitchFamily="2" charset="0"/>
              </a:rPr>
              <a:t>It’s important to remember that people wanting genuine relationships are happy to be verified, whereas </a:t>
            </a:r>
            <a:r>
              <a:rPr lang="en-AU" sz="1200">
                <a:solidFill>
                  <a:srgbClr val="333333"/>
                </a:solidFill>
                <a:latin typeface="Roboto" panose="02000000000000000000" pitchFamily="2" charset="0"/>
                <a:ea typeface="Roboto" panose="02000000000000000000" pitchFamily="2" charset="0"/>
              </a:rPr>
              <a:t>scammers want to </a:t>
            </a:r>
            <a:r>
              <a:rPr lang="en-AU" sz="1200" dirty="0">
                <a:solidFill>
                  <a:srgbClr val="333333"/>
                </a:solidFill>
                <a:latin typeface="Roboto" panose="02000000000000000000" pitchFamily="2" charset="0"/>
                <a:ea typeface="Roboto" panose="02000000000000000000" pitchFamily="2" charset="0"/>
              </a:rPr>
              <a:t>avoid being checked.</a:t>
            </a:r>
          </a:p>
          <a:p>
            <a:pPr marL="0" lvl="0" indent="0">
              <a:buFont typeface="Arial" panose="020B0604020202020204" pitchFamily="34" charset="0"/>
              <a:buNone/>
            </a:pPr>
            <a:endParaRPr lang="en-AU"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100" b="1" dirty="0"/>
              <a:t>NEXT SLIDE</a:t>
            </a:r>
          </a:p>
          <a:p>
            <a:endParaRPr lang="en-AU" sz="1100" dirty="0">
              <a:latin typeface="Roboto" panose="02000000000000000000" pitchFamily="2" charset="0"/>
              <a:ea typeface="Roboto" panose="02000000000000000000" pitchFamily="2" charset="0"/>
            </a:endParaRPr>
          </a:p>
        </p:txBody>
      </p:sp>
      <p:sp>
        <p:nvSpPr>
          <p:cNvPr id="4" name="Slide Number Placeholder 3">
            <a:extLst>
              <a:ext uri="{FF2B5EF4-FFF2-40B4-BE49-F238E27FC236}">
                <a16:creationId xmlns:a16="http://schemas.microsoft.com/office/drawing/2014/main" id="{A4DD6057-B1C6-5813-3238-EB0405CF5176}"/>
              </a:ext>
            </a:extLst>
          </p:cNvPr>
          <p:cNvSpPr>
            <a:spLocks noGrp="1"/>
          </p:cNvSpPr>
          <p:nvPr>
            <p:ph type="sldNum" sz="quarter" idx="5"/>
          </p:nvPr>
        </p:nvSpPr>
        <p:spPr/>
        <p:txBody>
          <a:bodyPr/>
          <a:lstStyle/>
          <a:p>
            <a:fld id="{347BEEA1-ABFD-45A1-A719-CB6A52B9FE76}" type="slidenum">
              <a:rPr lang="en-AU" smtClean="0"/>
              <a:t>14</a:t>
            </a:fld>
            <a:endParaRPr lang="en-AU"/>
          </a:p>
        </p:txBody>
      </p:sp>
      <p:sp>
        <p:nvSpPr>
          <p:cNvPr id="5" name="Footer Placeholder 4">
            <a:extLst>
              <a:ext uri="{FF2B5EF4-FFF2-40B4-BE49-F238E27FC236}">
                <a16:creationId xmlns:a16="http://schemas.microsoft.com/office/drawing/2014/main" id="{5653882E-1561-7EEB-1466-0A1025347668}"/>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FB86DCCC-9A4D-1D5F-2632-FF81DC5A4DE5}"/>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936446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8907B-C547-8ECE-584D-C55FBE1946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29346-E065-C47B-3B6D-D4B46A040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A0FF3E-E185-D302-DC50-98C8E5A914D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One of the easiest ways to check who you’re really talking to online is to check their photo. Scammers often use stolen photos — sometimes of real people — to create fake identities.</a:t>
            </a:r>
          </a:p>
          <a:p>
            <a:endParaRPr lang="en-AU" sz="1100" dirty="0">
              <a:latin typeface="Roboto" panose="02000000000000000000" pitchFamily="2" charset="0"/>
              <a:ea typeface="Roboto" panose="02000000000000000000" pitchFamily="2" charset="0"/>
            </a:endParaRPr>
          </a:p>
          <a:p>
            <a:r>
              <a:rPr lang="en-AU" sz="1200" kern="1200" dirty="0">
                <a:solidFill>
                  <a:schemeClr val="tx1"/>
                </a:solidFill>
                <a:effectLst/>
                <a:latin typeface="+mn-lt"/>
                <a:ea typeface="+mn-ea"/>
                <a:cs typeface="+mn-cs"/>
              </a:rPr>
              <a:t>A reverse image search helps you see if the same photo appears elsewhere on the internet under different names or stories.</a:t>
            </a:r>
          </a:p>
          <a:p>
            <a:endParaRPr lang="en-AU" sz="1200" kern="1200" dirty="0">
              <a:solidFill>
                <a:schemeClr val="tx1"/>
              </a:solidFill>
              <a:effectLst/>
              <a:latin typeface="+mn-lt"/>
              <a:ea typeface="+mn-ea"/>
              <a:cs typeface="+mn-cs"/>
            </a:endParaRPr>
          </a:p>
          <a:p>
            <a:r>
              <a:rPr lang="en-AU" sz="1200" b="1" kern="1200" dirty="0">
                <a:solidFill>
                  <a:schemeClr val="tx1"/>
                </a:solidFill>
                <a:effectLst/>
                <a:latin typeface="+mn-lt"/>
                <a:ea typeface="+mn-ea"/>
                <a:cs typeface="+mn-cs"/>
              </a:rPr>
              <a:t>Step 1 </a:t>
            </a:r>
          </a:p>
          <a:p>
            <a:pPr marL="171450" indent="-171450">
              <a:buFont typeface="Arial" panose="020B0604020202020204" pitchFamily="34" charset="0"/>
              <a:buChar char="•"/>
            </a:pPr>
            <a:r>
              <a:rPr lang="en-AU" sz="1200" kern="1200" dirty="0">
                <a:solidFill>
                  <a:schemeClr val="tx1"/>
                </a:solidFill>
                <a:effectLst/>
                <a:latin typeface="+mn-lt"/>
                <a:ea typeface="+mn-ea"/>
                <a:cs typeface="+mn-cs"/>
              </a:rPr>
              <a:t>Open Google and click the small camera icon in the search bar. This lets you search using a photo instead of words.</a:t>
            </a:r>
          </a:p>
          <a:p>
            <a:endParaRPr lang="en-AU" sz="1100" b="1" dirty="0">
              <a:latin typeface="Roboto" panose="02000000000000000000" pitchFamily="2" charset="0"/>
              <a:ea typeface="Roboto" panose="02000000000000000000" pitchFamily="2" charset="0"/>
            </a:endParaRPr>
          </a:p>
          <a:p>
            <a:r>
              <a:rPr lang="en-AU" sz="1200" b="1" kern="1200" dirty="0">
                <a:solidFill>
                  <a:schemeClr val="tx1"/>
                </a:solidFill>
                <a:effectLst/>
                <a:latin typeface="+mn-lt"/>
                <a:ea typeface="+mn-ea"/>
                <a:cs typeface="+mn-cs"/>
              </a:rPr>
              <a:t>Step 2 </a:t>
            </a:r>
          </a:p>
          <a:p>
            <a:pPr marL="171450" indent="-171450">
              <a:buFont typeface="Arial" panose="020B0604020202020204" pitchFamily="34" charset="0"/>
              <a:buChar char="•"/>
            </a:pPr>
            <a:r>
              <a:rPr lang="en-AU" sz="1200" kern="1200" dirty="0">
                <a:solidFill>
                  <a:schemeClr val="tx1"/>
                </a:solidFill>
                <a:effectLst/>
                <a:latin typeface="+mn-lt"/>
                <a:ea typeface="+mn-ea"/>
                <a:cs typeface="+mn-cs"/>
              </a:rPr>
              <a:t>You can upload the photo you’ve been sent or copy and paste the image if you’re on your phone. </a:t>
            </a:r>
          </a:p>
          <a:p>
            <a:pPr marL="171450" indent="-171450">
              <a:buFont typeface="Arial" panose="020B0604020202020204" pitchFamily="34" charset="0"/>
              <a:buChar char="•"/>
            </a:pPr>
            <a:r>
              <a:rPr lang="en-AU" sz="1200" kern="1200" dirty="0">
                <a:solidFill>
                  <a:schemeClr val="tx1"/>
                </a:solidFill>
                <a:effectLst/>
                <a:latin typeface="+mn-lt"/>
                <a:ea typeface="+mn-ea"/>
                <a:cs typeface="+mn-cs"/>
              </a:rPr>
              <a:t>You don’t need to download anything special — this works on phones, tablets and computers.</a:t>
            </a:r>
          </a:p>
          <a:p>
            <a:pPr marL="171450" indent="-171450">
              <a:buFont typeface="Arial" panose="020B0604020202020204" pitchFamily="34" charset="0"/>
              <a:buChar char="•"/>
            </a:pPr>
            <a:endParaRPr lang="en-AU" sz="1200" kern="1200" dirty="0">
              <a:solidFill>
                <a:schemeClr val="tx1"/>
              </a:solidFill>
              <a:effectLst/>
              <a:latin typeface="+mn-lt"/>
              <a:ea typeface="+mn-ea"/>
              <a:cs typeface="+mn-cs"/>
            </a:endParaRPr>
          </a:p>
          <a:p>
            <a:pPr marL="0" indent="0">
              <a:buFont typeface="Arial" panose="020B0604020202020204" pitchFamily="34" charset="0"/>
              <a:buNone/>
            </a:pPr>
            <a:r>
              <a:rPr lang="en-AU" sz="1200" b="1" kern="1200" dirty="0">
                <a:solidFill>
                  <a:schemeClr val="tx1"/>
                </a:solidFill>
                <a:effectLst/>
                <a:latin typeface="+mn-lt"/>
                <a:ea typeface="+mn-ea"/>
                <a:cs typeface="+mn-cs"/>
              </a:rPr>
              <a:t>Step 3 </a:t>
            </a:r>
          </a:p>
          <a:p>
            <a:pPr marL="171450" indent="-171450">
              <a:buFont typeface="Arial" panose="020B0604020202020204" pitchFamily="34" charset="0"/>
              <a:buChar char="•"/>
            </a:pPr>
            <a:r>
              <a:rPr lang="en-AU" sz="1200" kern="1200" dirty="0">
                <a:solidFill>
                  <a:schemeClr val="tx1"/>
                </a:solidFill>
                <a:effectLst/>
                <a:latin typeface="+mn-lt"/>
                <a:ea typeface="+mn-ea"/>
                <a:cs typeface="+mn-cs"/>
              </a:rPr>
              <a:t>Google will show you where else that image appears online.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kern="1200" dirty="0">
                <a:solidFill>
                  <a:schemeClr val="tx1"/>
                </a:solidFill>
                <a:effectLst/>
                <a:latin typeface="+mn-lt"/>
                <a:ea typeface="+mn-ea"/>
                <a:cs typeface="+mn-cs"/>
              </a:rPr>
              <a:t>Pay attention to whether the photo appears on different websites, social media profiles, or with different names.</a:t>
            </a:r>
          </a:p>
          <a:p>
            <a:pPr marL="171450" indent="-171450">
              <a:buFont typeface="Arial" panose="020B0604020202020204" pitchFamily="34" charset="0"/>
              <a:buChar char="•"/>
            </a:pPr>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If the same photo is linked to multiple people, countries or professions, that’s a strong warning sign. It doesn’t automatically mean it’s a scam — but it does mean you should stop and take a closer look before trusting or sending anything.</a:t>
            </a:r>
          </a:p>
          <a:p>
            <a:br>
              <a:rPr lang="en-AU" sz="1200" kern="1200" dirty="0">
                <a:solidFill>
                  <a:schemeClr val="tx1"/>
                </a:solidFill>
                <a:effectLst/>
                <a:latin typeface="+mn-lt"/>
                <a:ea typeface="+mn-ea"/>
                <a:cs typeface="+mn-cs"/>
              </a:rPr>
            </a:br>
            <a:r>
              <a:rPr lang="en-AU" sz="1200" kern="1200" dirty="0">
                <a:solidFill>
                  <a:schemeClr val="tx1"/>
                </a:solidFill>
                <a:effectLst/>
                <a:latin typeface="+mn-lt"/>
                <a:ea typeface="+mn-ea"/>
                <a:cs typeface="+mn-cs"/>
              </a:rPr>
              <a:t>In romance scams, fake profiles often use attractive or trustworthy-looking photos to build emotional connection quickly.</a:t>
            </a: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Checking the image early on, can help you avoid becoming emotionally or financially invested in someone who isn’t who they say they are.</a:t>
            </a:r>
          </a:p>
          <a:p>
            <a:endParaRPr lang="en-AU"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NEXT SLIDE</a:t>
            </a:r>
          </a:p>
          <a:p>
            <a:endParaRPr lang="en-AU" sz="1200" kern="1200" dirty="0">
              <a:solidFill>
                <a:schemeClr val="tx1"/>
              </a:solidFill>
              <a:effectLst/>
              <a:latin typeface="+mn-lt"/>
              <a:ea typeface="+mn-ea"/>
              <a:cs typeface="+mn-cs"/>
            </a:endParaRPr>
          </a:p>
          <a:p>
            <a:pPr marL="0" indent="0">
              <a:buFont typeface="Arial" panose="020B0604020202020204" pitchFamily="34" charset="0"/>
              <a:buNone/>
            </a:pPr>
            <a:endParaRPr lang="en-AU" sz="1200" kern="1200" dirty="0">
              <a:solidFill>
                <a:schemeClr val="tx1"/>
              </a:solidFill>
              <a:effectLst/>
              <a:latin typeface="+mn-lt"/>
              <a:ea typeface="+mn-ea"/>
              <a:cs typeface="+mn-cs"/>
            </a:endParaRPr>
          </a:p>
          <a:p>
            <a:endParaRPr lang="en-AU" sz="1200" kern="1200" dirty="0">
              <a:solidFill>
                <a:schemeClr val="tx1"/>
              </a:solidFill>
              <a:effectLst/>
              <a:latin typeface="+mn-lt"/>
              <a:ea typeface="+mn-ea"/>
              <a:cs typeface="+mn-cs"/>
            </a:endParaRP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p>
          <a:p>
            <a:endParaRPr lang="en-AU" sz="1100" dirty="0">
              <a:latin typeface="Roboto" panose="02000000000000000000" pitchFamily="2" charset="0"/>
              <a:ea typeface="Roboto" panose="02000000000000000000" pitchFamily="2" charset="0"/>
            </a:endParaRPr>
          </a:p>
        </p:txBody>
      </p:sp>
      <p:sp>
        <p:nvSpPr>
          <p:cNvPr id="4" name="Slide Number Placeholder 3">
            <a:extLst>
              <a:ext uri="{FF2B5EF4-FFF2-40B4-BE49-F238E27FC236}">
                <a16:creationId xmlns:a16="http://schemas.microsoft.com/office/drawing/2014/main" id="{F47CA54A-432F-7578-052B-D33A212DF2D6}"/>
              </a:ext>
            </a:extLst>
          </p:cNvPr>
          <p:cNvSpPr>
            <a:spLocks noGrp="1"/>
          </p:cNvSpPr>
          <p:nvPr>
            <p:ph type="sldNum" sz="quarter" idx="5"/>
          </p:nvPr>
        </p:nvSpPr>
        <p:spPr/>
        <p:txBody>
          <a:bodyPr/>
          <a:lstStyle/>
          <a:p>
            <a:fld id="{347BEEA1-ABFD-45A1-A719-CB6A52B9FE76}" type="slidenum">
              <a:rPr lang="en-AU" smtClean="0"/>
              <a:t>15</a:t>
            </a:fld>
            <a:endParaRPr lang="en-AU"/>
          </a:p>
        </p:txBody>
      </p:sp>
      <p:sp>
        <p:nvSpPr>
          <p:cNvPr id="5" name="Footer Placeholder 4">
            <a:extLst>
              <a:ext uri="{FF2B5EF4-FFF2-40B4-BE49-F238E27FC236}">
                <a16:creationId xmlns:a16="http://schemas.microsoft.com/office/drawing/2014/main" id="{C5F906DB-6C5A-21FC-F61A-9B85B9AD337A}"/>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922E98E1-137F-12CF-81E3-C583F1334268}"/>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3378735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9156F-92D7-2741-2862-E7AA2E5AA3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9BAC3-8D8B-F9BA-9326-E2FF5F5CC2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2E640A-40D9-6268-6AF2-867AA80FD264}"/>
              </a:ext>
            </a:extLst>
          </p:cNvPr>
          <p:cNvSpPr>
            <a:spLocks noGrp="1"/>
          </p:cNvSpPr>
          <p:nvPr>
            <p:ph type="body" idx="1"/>
          </p:nvPr>
        </p:nvSpPr>
        <p:spPr/>
        <p:txBody>
          <a:bodyPr/>
          <a:lstStyle/>
          <a:p>
            <a:r>
              <a:rPr lang="en-AU" b="1" dirty="0"/>
              <a:t>PRACTICAL DEMONSTRATION</a:t>
            </a:r>
            <a:br>
              <a:rPr lang="en-AU" b="0" dirty="0"/>
            </a:br>
            <a:br>
              <a:rPr lang="en-AU" b="0" dirty="0"/>
            </a:br>
            <a:r>
              <a:rPr lang="en-AU" b="0" dirty="0"/>
              <a:t>Let’s give it a go for ourselves and pretend this image was sent to us by someone we are talking to on eHarmony. </a:t>
            </a:r>
          </a:p>
          <a:p>
            <a:endParaRPr lang="en-AU" b="0" dirty="0"/>
          </a:p>
          <a:p>
            <a:r>
              <a:rPr lang="en-AU" b="0" dirty="0"/>
              <a:t>First, we’ll save the image. </a:t>
            </a:r>
          </a:p>
          <a:p>
            <a:endParaRPr lang="en-AU" b="0" dirty="0"/>
          </a:p>
          <a:p>
            <a:r>
              <a:rPr lang="en-AU" b="0" dirty="0"/>
              <a:t>Next, we’ll open Google and upload it there. </a:t>
            </a:r>
          </a:p>
          <a:p>
            <a:endParaRPr lang="en-AU" b="0" dirty="0"/>
          </a:p>
          <a:p>
            <a:r>
              <a:rPr lang="en-AU" b="0" dirty="0"/>
              <a:t>And now let's have a look at the results and </a:t>
            </a:r>
            <a:r>
              <a:rPr lang="en-AU" b="1" dirty="0"/>
              <a:t>the exact matches. </a:t>
            </a:r>
          </a:p>
          <a:p>
            <a:endParaRPr lang="en-AU"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b="1" i="0" dirty="0"/>
              <a:t>ASK THE GROUP WHAT THEY CAN SEE IS CONCERNING (i.e. multiple different names for the one person) </a:t>
            </a:r>
            <a:endParaRPr lang="en-AU" b="1" dirty="0"/>
          </a:p>
          <a:p>
            <a:endParaRPr lang="en-AU" b="1" dirty="0"/>
          </a:p>
          <a:p>
            <a:r>
              <a:rPr lang="en-AU" b="1" dirty="0"/>
              <a:t>NEXT SLIDE</a:t>
            </a:r>
          </a:p>
          <a:p>
            <a:endParaRPr lang="en-AU" dirty="0"/>
          </a:p>
          <a:p>
            <a:endParaRPr lang="en-AU" dirty="0"/>
          </a:p>
          <a:p>
            <a:endParaRPr lang="en-AU" dirty="0"/>
          </a:p>
        </p:txBody>
      </p:sp>
      <p:sp>
        <p:nvSpPr>
          <p:cNvPr id="4" name="Slide Number Placeholder 3">
            <a:extLst>
              <a:ext uri="{FF2B5EF4-FFF2-40B4-BE49-F238E27FC236}">
                <a16:creationId xmlns:a16="http://schemas.microsoft.com/office/drawing/2014/main" id="{BCC6DD55-9082-13E0-AB57-0D004A2F7261}"/>
              </a:ext>
            </a:extLst>
          </p:cNvPr>
          <p:cNvSpPr>
            <a:spLocks noGrp="1"/>
          </p:cNvSpPr>
          <p:nvPr>
            <p:ph type="sldNum" sz="quarter" idx="5"/>
          </p:nvPr>
        </p:nvSpPr>
        <p:spPr/>
        <p:txBody>
          <a:bodyPr/>
          <a:lstStyle/>
          <a:p>
            <a:fld id="{347BEEA1-ABFD-45A1-A719-CB6A52B9FE76}" type="slidenum">
              <a:rPr lang="en-AU" smtClean="0"/>
              <a:t>16</a:t>
            </a:fld>
            <a:endParaRPr lang="en-AU"/>
          </a:p>
        </p:txBody>
      </p:sp>
      <p:sp>
        <p:nvSpPr>
          <p:cNvPr id="5" name="Footer Placeholder 4">
            <a:extLst>
              <a:ext uri="{FF2B5EF4-FFF2-40B4-BE49-F238E27FC236}">
                <a16:creationId xmlns:a16="http://schemas.microsoft.com/office/drawing/2014/main" id="{8B60CF01-BB79-3136-677A-757CCDD59A9E}"/>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51B16E89-29C9-6B3B-A9FA-A4B08B7459B7}"/>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5472464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8C223-2C71-97A4-4328-424D32BE3D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54CA1-B050-1480-379A-C65FC484A2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18992E-5573-CA07-8F71-1289D96A9BDE}"/>
              </a:ext>
            </a:extLst>
          </p:cNvPr>
          <p:cNvSpPr>
            <a:spLocks noGrp="1"/>
          </p:cNvSpPr>
          <p:nvPr>
            <p:ph type="body" idx="1"/>
          </p:nvPr>
        </p:nvSpPr>
        <p:spPr/>
        <p:txBody>
          <a:bodyPr/>
          <a:lstStyle/>
          <a:p>
            <a:r>
              <a:rPr lang="en-AU" dirty="0"/>
              <a:t>Now let’s meet Lorna. </a:t>
            </a:r>
          </a:p>
          <a:p>
            <a:endParaRPr lang="en-AU" dirty="0"/>
          </a:p>
          <a:p>
            <a:r>
              <a:rPr lang="en-AU" dirty="0"/>
              <a:t>Lorna is in her 50s, newly single and looking for her true soulmate. She’s never searched for love online but is ready to start.</a:t>
            </a:r>
          </a:p>
          <a:p>
            <a:endParaRPr lang="en-AU" dirty="0"/>
          </a:p>
          <a:p>
            <a:r>
              <a:rPr lang="en-AU" dirty="0"/>
              <a:t>Her first match is Pierre on a legitimate dating app. He’s handsome and lives in Paris – oh la </a:t>
            </a:r>
            <a:r>
              <a:rPr lang="en-AU" dirty="0" err="1"/>
              <a:t>la</a:t>
            </a:r>
            <a:r>
              <a:rPr lang="en-AU" dirty="0"/>
              <a:t>. She’s open to a long-distance relationship, so they continue talking online. After a couple of hours, Pierre has showered her with compliments and asks her to move the chat to another messaging platform.  </a:t>
            </a:r>
          </a:p>
          <a:p>
            <a:endParaRPr lang="en-AU" dirty="0"/>
          </a:p>
          <a:p>
            <a:r>
              <a:rPr lang="en-AU" dirty="0"/>
              <a:t>But just when she’s about to agree, something happens… lets find out. </a:t>
            </a:r>
            <a:r>
              <a:rPr lang="en-AU" b="1" dirty="0"/>
              <a:t>WATCH CLICKFIT VIDEO.</a:t>
            </a:r>
          </a:p>
          <a:p>
            <a:endParaRPr lang="en-AU" b="1" dirty="0"/>
          </a:p>
          <a:p>
            <a:r>
              <a:rPr lang="en-AU" b="1" dirty="0"/>
              <a:t>NEXT SLIDE</a:t>
            </a:r>
          </a:p>
          <a:p>
            <a:endParaRPr lang="en-AU" dirty="0"/>
          </a:p>
          <a:p>
            <a:endParaRPr lang="en-AU" dirty="0"/>
          </a:p>
          <a:p>
            <a:endParaRPr lang="en-AU" dirty="0"/>
          </a:p>
        </p:txBody>
      </p:sp>
      <p:sp>
        <p:nvSpPr>
          <p:cNvPr id="4" name="Slide Number Placeholder 3">
            <a:extLst>
              <a:ext uri="{FF2B5EF4-FFF2-40B4-BE49-F238E27FC236}">
                <a16:creationId xmlns:a16="http://schemas.microsoft.com/office/drawing/2014/main" id="{91332384-25C2-BB10-6B8B-A782D7D84293}"/>
              </a:ext>
            </a:extLst>
          </p:cNvPr>
          <p:cNvSpPr>
            <a:spLocks noGrp="1"/>
          </p:cNvSpPr>
          <p:nvPr>
            <p:ph type="sldNum" sz="quarter" idx="5"/>
          </p:nvPr>
        </p:nvSpPr>
        <p:spPr/>
        <p:txBody>
          <a:bodyPr/>
          <a:lstStyle/>
          <a:p>
            <a:fld id="{347BEEA1-ABFD-45A1-A719-CB6A52B9FE76}" type="slidenum">
              <a:rPr lang="en-AU" smtClean="0"/>
              <a:t>17</a:t>
            </a:fld>
            <a:endParaRPr lang="en-AU"/>
          </a:p>
        </p:txBody>
      </p:sp>
      <p:sp>
        <p:nvSpPr>
          <p:cNvPr id="5" name="Footer Placeholder 4">
            <a:extLst>
              <a:ext uri="{FF2B5EF4-FFF2-40B4-BE49-F238E27FC236}">
                <a16:creationId xmlns:a16="http://schemas.microsoft.com/office/drawing/2014/main" id="{965391E9-9F19-4595-368D-205762D25FB7}"/>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B80822D3-6AD4-1911-C25B-B8BBD2F172E5}"/>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1544109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42844-28DB-BF15-1476-E852927CC6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D2DD28-7C11-CB24-5D3C-D15A6FD645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FC702-8C06-2EE4-0B4A-6CF31CCF763B}"/>
              </a:ext>
            </a:extLst>
          </p:cNvPr>
          <p:cNvSpPr>
            <a:spLocks noGrp="1"/>
          </p:cNvSpPr>
          <p:nvPr>
            <p:ph type="body" idx="1"/>
          </p:nvPr>
        </p:nvSpPr>
        <p:spPr/>
        <p:txBody>
          <a:bodyPr/>
          <a:lstStyle/>
          <a:p>
            <a:r>
              <a:rPr lang="en-AU" dirty="0"/>
              <a:t>Luckily for Lorna, NetCop Gary and Agent Index saved the day (and Lorna’s savings) from a French fraudster. </a:t>
            </a:r>
          </a:p>
          <a:p>
            <a:endParaRPr lang="en-AU" dirty="0"/>
          </a:p>
          <a:p>
            <a:r>
              <a:rPr lang="en-AU" dirty="0"/>
              <a:t>Cybercriminals are very deceptive and will use different tactics to manipulate and scam their victims. </a:t>
            </a:r>
          </a:p>
          <a:p>
            <a:endParaRPr lang="en-AU" dirty="0"/>
          </a:p>
          <a:p>
            <a:r>
              <a:rPr lang="en-AU" dirty="0"/>
              <a:t>Scamwatch, led by the National Anti-Scam Centre, will now show us the warning signs of a romance scam, so you can stay one step ahead with this short video:</a:t>
            </a:r>
          </a:p>
          <a:p>
            <a:endParaRPr lang="en-AU" dirty="0"/>
          </a:p>
          <a:p>
            <a:r>
              <a:rPr lang="en-AU" b="1" dirty="0"/>
              <a:t>WATCH VIDEO ON SLIDE OR ONLINE: </a:t>
            </a:r>
            <a:r>
              <a:rPr lang="en-AU" dirty="0">
                <a:hlinkClick r:id="rId3" tooltip="https://youtu.be/zdfrr0oz04s"/>
              </a:rPr>
              <a:t>https://youtu.be/zdfrR0Oz04s</a:t>
            </a:r>
            <a:endParaRPr lang="en-AU" dirty="0"/>
          </a:p>
          <a:p>
            <a:endParaRPr lang="en-AU" i="0" dirty="0"/>
          </a:p>
          <a:p>
            <a:r>
              <a:rPr lang="en-AU" b="1" i="0" dirty="0"/>
              <a:t>NEXT SLIDE</a:t>
            </a:r>
          </a:p>
        </p:txBody>
      </p:sp>
      <p:sp>
        <p:nvSpPr>
          <p:cNvPr id="4" name="Slide Number Placeholder 3">
            <a:extLst>
              <a:ext uri="{FF2B5EF4-FFF2-40B4-BE49-F238E27FC236}">
                <a16:creationId xmlns:a16="http://schemas.microsoft.com/office/drawing/2014/main" id="{77271F65-4CFC-39E3-3984-E1C965F8F527}"/>
              </a:ext>
            </a:extLst>
          </p:cNvPr>
          <p:cNvSpPr>
            <a:spLocks noGrp="1"/>
          </p:cNvSpPr>
          <p:nvPr>
            <p:ph type="sldNum" sz="quarter" idx="5"/>
          </p:nvPr>
        </p:nvSpPr>
        <p:spPr/>
        <p:txBody>
          <a:bodyPr/>
          <a:lstStyle/>
          <a:p>
            <a:fld id="{347BEEA1-ABFD-45A1-A719-CB6A52B9FE76}" type="slidenum">
              <a:rPr lang="en-AU" smtClean="0"/>
              <a:t>18</a:t>
            </a:fld>
            <a:endParaRPr lang="en-AU"/>
          </a:p>
        </p:txBody>
      </p:sp>
      <p:sp>
        <p:nvSpPr>
          <p:cNvPr id="5" name="Footer Placeholder 4">
            <a:extLst>
              <a:ext uri="{FF2B5EF4-FFF2-40B4-BE49-F238E27FC236}">
                <a16:creationId xmlns:a16="http://schemas.microsoft.com/office/drawing/2014/main" id="{4E15102C-1BD9-20B4-79C1-FA5D61252282}"/>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E34E8805-5C54-5D23-04E0-21F83FA6FD81}"/>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5089446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4D7BA-6D85-AF55-CE0C-A00F6BED62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1DE5D9-530E-384D-265B-07BD34F6E3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89DF5D-0365-B364-11AB-19DC31BA9073}"/>
              </a:ext>
            </a:extLst>
          </p:cNvPr>
          <p:cNvSpPr>
            <a:spLocks noGrp="1"/>
          </p:cNvSpPr>
          <p:nvPr>
            <p:ph type="body" idx="1"/>
          </p:nvPr>
        </p:nvSpPr>
        <p:spPr/>
        <p:txBody>
          <a:bodyPr/>
          <a:lstStyle/>
          <a:p>
            <a:r>
              <a:rPr lang="en-AU" b="1" i="0" dirty="0"/>
              <a:t>EXERCISE – OPTIONAL</a:t>
            </a:r>
          </a:p>
          <a:p>
            <a:endParaRPr lang="en-AU" b="1" i="0" dirty="0"/>
          </a:p>
          <a:p>
            <a:r>
              <a:rPr lang="en-AU" b="0" i="0" dirty="0"/>
              <a:t>We are now going to watch a short video that shows real text messages between a victim and a romance scammer. While you watching it, think about the warning signs from Scamwatch and see if you can identity any. </a:t>
            </a:r>
            <a:r>
              <a:rPr lang="en-AU" b="1" i="0" dirty="0"/>
              <a:t>WATCH VIDEO.</a:t>
            </a:r>
          </a:p>
          <a:p>
            <a:endParaRPr lang="en-AU" b="0" i="0" dirty="0"/>
          </a:p>
          <a:p>
            <a:r>
              <a:rPr lang="en-AU" b="1" i="0" dirty="0"/>
              <a:t>AFTER VIDEO – DISCUSS WARNING SIGNS WITH GROUP </a:t>
            </a:r>
          </a:p>
          <a:p>
            <a:endParaRPr lang="en-AU" b="1" i="0" dirty="0"/>
          </a:p>
          <a:p>
            <a:pPr marL="174706" indent="-174706">
              <a:buFont typeface="Arial" panose="020B0604020202020204" pitchFamily="34" charset="0"/>
              <a:buChar char="•"/>
            </a:pPr>
            <a:r>
              <a:rPr lang="en-AU" b="1" i="0" dirty="0"/>
              <a:t>Chat has been moved to text messages or chat platform</a:t>
            </a:r>
          </a:p>
          <a:p>
            <a:pPr marL="174706" indent="-174706">
              <a:buFont typeface="Arial" panose="020B0604020202020204" pitchFamily="34" charset="0"/>
              <a:buChar char="•"/>
            </a:pPr>
            <a:r>
              <a:rPr lang="en-AU" b="1" i="0" dirty="0"/>
              <a:t>Romance scammer has a believable story that their ex cheated on them and used them for money (the hook and crisis)</a:t>
            </a:r>
          </a:p>
          <a:p>
            <a:pPr marL="174706" indent="-174706">
              <a:buFont typeface="Arial" panose="020B0604020202020204" pitchFamily="34" charset="0"/>
              <a:buChar char="•"/>
            </a:pPr>
            <a:r>
              <a:rPr lang="en-AU" b="1" i="0" dirty="0"/>
              <a:t>They got a side job during the Pandemic</a:t>
            </a:r>
          </a:p>
          <a:p>
            <a:pPr marL="174706" indent="-174706">
              <a:buFont typeface="Arial" panose="020B0604020202020204" pitchFamily="34" charset="0"/>
              <a:buChar char="•"/>
            </a:pPr>
            <a:r>
              <a:rPr lang="en-AU" b="1" i="0" dirty="0"/>
              <a:t>Offers crypto opportunity to victim and says it saved their business (big returns, no risk)</a:t>
            </a:r>
          </a:p>
          <a:p>
            <a:pPr marL="174706" indent="-174706">
              <a:buFont typeface="Arial" panose="020B0604020202020204" pitchFamily="34" charset="0"/>
              <a:buChar char="•"/>
            </a:pPr>
            <a:r>
              <a:rPr lang="en-AU" b="1" i="0" dirty="0"/>
              <a:t>Asks for money</a:t>
            </a:r>
          </a:p>
          <a:p>
            <a:endParaRPr lang="en-AU" b="1" i="0" dirty="0"/>
          </a:p>
          <a:p>
            <a:r>
              <a:rPr lang="en-AU" b="1" i="0" dirty="0"/>
              <a:t>NEXT SLIDE</a:t>
            </a:r>
          </a:p>
        </p:txBody>
      </p:sp>
      <p:sp>
        <p:nvSpPr>
          <p:cNvPr id="4" name="Slide Number Placeholder 3">
            <a:extLst>
              <a:ext uri="{FF2B5EF4-FFF2-40B4-BE49-F238E27FC236}">
                <a16:creationId xmlns:a16="http://schemas.microsoft.com/office/drawing/2014/main" id="{D00966AB-7CCD-2BEF-A7B5-AAA8680BB7BB}"/>
              </a:ext>
            </a:extLst>
          </p:cNvPr>
          <p:cNvSpPr>
            <a:spLocks noGrp="1"/>
          </p:cNvSpPr>
          <p:nvPr>
            <p:ph type="sldNum" sz="quarter" idx="5"/>
          </p:nvPr>
        </p:nvSpPr>
        <p:spPr/>
        <p:txBody>
          <a:bodyPr/>
          <a:lstStyle/>
          <a:p>
            <a:fld id="{347BEEA1-ABFD-45A1-A719-CB6A52B9FE76}" type="slidenum">
              <a:rPr lang="en-AU" smtClean="0"/>
              <a:t>19</a:t>
            </a:fld>
            <a:endParaRPr lang="en-AU"/>
          </a:p>
        </p:txBody>
      </p:sp>
      <p:sp>
        <p:nvSpPr>
          <p:cNvPr id="5" name="Footer Placeholder 4">
            <a:extLst>
              <a:ext uri="{FF2B5EF4-FFF2-40B4-BE49-F238E27FC236}">
                <a16:creationId xmlns:a16="http://schemas.microsoft.com/office/drawing/2014/main" id="{0E5966EB-86BF-CC8D-C626-DA0294CAF3E4}"/>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72CFFB20-5BDE-FA78-5DEC-863830B7CCAB}"/>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1329848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7B2A8-51A2-BB5D-4F53-E8BF09FA3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21FD01-7174-83D8-B93D-62C0550315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5F327C-C9A8-2EC8-8288-E33BCC61C484}"/>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If you, or anyone you know has been scammed, please know this first: </a:t>
            </a:r>
            <a:r>
              <a:rPr lang="en-AU" sz="1200" b="1" kern="1200" dirty="0">
                <a:solidFill>
                  <a:schemeClr val="tx1"/>
                </a:solidFill>
                <a:effectLst/>
                <a:latin typeface="+mn-lt"/>
                <a:ea typeface="+mn-ea"/>
                <a:cs typeface="+mn-cs"/>
              </a:rPr>
              <a:t>you are not alone, and this can happen to anyone.</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Scammers are very skilled at building trust. Being a victim of a scam is not a sign of weakness. </a:t>
            </a: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What to do next:</a:t>
            </a:r>
          </a:p>
          <a:p>
            <a:r>
              <a:rPr lang="en-AU" sz="1200" kern="1200" dirty="0">
                <a:solidFill>
                  <a:schemeClr val="tx1"/>
                </a:solidFill>
                <a:effectLst/>
                <a:latin typeface="+mn-lt"/>
                <a:ea typeface="+mn-ea"/>
                <a:cs typeface="+mn-cs"/>
              </a:rPr>
              <a:t> </a:t>
            </a:r>
          </a:p>
          <a:p>
            <a:pPr marL="685800" lvl="1" indent="-228600">
              <a:buFont typeface="+mj-lt"/>
              <a:buAutoNum type="arabicPeriod"/>
            </a:pPr>
            <a:r>
              <a:rPr lang="en-AU" sz="1200" kern="1200" dirty="0">
                <a:solidFill>
                  <a:schemeClr val="tx1"/>
                </a:solidFill>
                <a:effectLst/>
                <a:latin typeface="+mn-lt"/>
                <a:ea typeface="+mn-ea"/>
                <a:cs typeface="+mn-cs"/>
              </a:rPr>
              <a:t>First, tell someone you trust — a friend, family member, or support service.</a:t>
            </a:r>
          </a:p>
          <a:p>
            <a:pPr marL="685800" lvl="1" indent="-228600">
              <a:buFont typeface="+mj-lt"/>
              <a:buAutoNum type="arabicPeriod"/>
            </a:pPr>
            <a:r>
              <a:rPr lang="en-AU" sz="1200" kern="1200" dirty="0">
                <a:solidFill>
                  <a:schemeClr val="tx1"/>
                </a:solidFill>
                <a:effectLst/>
                <a:latin typeface="+mn-lt"/>
                <a:ea typeface="+mn-ea"/>
                <a:cs typeface="+mn-cs"/>
              </a:rPr>
              <a:t>Stop all contact with the scammer and block them on your phone or computer.</a:t>
            </a:r>
          </a:p>
          <a:p>
            <a:pPr marL="685800" lvl="1" indent="-228600">
              <a:buFont typeface="+mj-lt"/>
              <a:buAutoNum type="arabicPeriod"/>
            </a:pPr>
            <a:r>
              <a:rPr lang="en-AU" sz="1200" kern="1200" dirty="0">
                <a:solidFill>
                  <a:schemeClr val="tx1"/>
                </a:solidFill>
                <a:effectLst/>
                <a:latin typeface="+mn-lt"/>
                <a:ea typeface="+mn-ea"/>
                <a:cs typeface="+mn-cs"/>
              </a:rPr>
              <a:t>Contact your bank as soon as you can and explain what’s happened.</a:t>
            </a:r>
          </a:p>
          <a:p>
            <a:pPr marL="685800" lvl="1" indent="-228600">
              <a:buFont typeface="+mj-lt"/>
              <a:buAutoNum type="arabicPeriod"/>
            </a:pPr>
            <a:r>
              <a:rPr lang="en-AU" sz="1200" kern="1200" dirty="0">
                <a:solidFill>
                  <a:schemeClr val="tx1"/>
                </a:solidFill>
                <a:effectLst/>
                <a:latin typeface="+mn-lt"/>
                <a:ea typeface="+mn-ea"/>
                <a:cs typeface="+mn-cs"/>
              </a:rPr>
              <a:t>Contact </a:t>
            </a:r>
            <a:r>
              <a:rPr lang="en-AU" sz="1200" kern="1200" dirty="0" err="1">
                <a:solidFill>
                  <a:schemeClr val="tx1"/>
                </a:solidFill>
                <a:effectLst/>
                <a:latin typeface="+mn-lt"/>
                <a:ea typeface="+mn-ea"/>
                <a:cs typeface="+mn-cs"/>
              </a:rPr>
              <a:t>IDCare</a:t>
            </a:r>
            <a:r>
              <a:rPr lang="en-AU" sz="1200" kern="1200" dirty="0">
                <a:solidFill>
                  <a:schemeClr val="tx1"/>
                </a:solidFill>
                <a:effectLst/>
                <a:latin typeface="+mn-lt"/>
                <a:ea typeface="+mn-ea"/>
                <a:cs typeface="+mn-cs"/>
              </a:rPr>
              <a:t> as they are </a:t>
            </a:r>
            <a:r>
              <a:rPr lang="en-AU" sz="1200" dirty="0">
                <a:solidFill>
                  <a:srgbClr val="333333"/>
                </a:solidFill>
                <a:latin typeface="Roboto" panose="02000000000000000000" pitchFamily="2" charset="0"/>
                <a:ea typeface="Roboto" panose="02000000000000000000" pitchFamily="2" charset="0"/>
              </a:rPr>
              <a:t>Australia’s national identity and cyber support service.</a:t>
            </a:r>
            <a:endParaRPr lang="en-AU" sz="1200" kern="1200" dirty="0">
              <a:solidFill>
                <a:schemeClr val="tx1"/>
              </a:solidFill>
              <a:effectLst/>
              <a:latin typeface="+mn-lt"/>
              <a:ea typeface="+mn-ea"/>
              <a:cs typeface="+mn-cs"/>
            </a:endParaRPr>
          </a:p>
          <a:p>
            <a:pPr marL="685800" lvl="1" indent="-228600">
              <a:buFont typeface="+mj-lt"/>
              <a:buAutoNum type="arabicPeriod"/>
            </a:pPr>
            <a:r>
              <a:rPr lang="en-AU" sz="1200" kern="1200" dirty="0">
                <a:solidFill>
                  <a:schemeClr val="tx1"/>
                </a:solidFill>
                <a:effectLst/>
                <a:latin typeface="+mn-lt"/>
                <a:ea typeface="+mn-ea"/>
                <a:cs typeface="+mn-cs"/>
              </a:rPr>
              <a:t>Report the scam police at cyber.gov.au/report.</a:t>
            </a:r>
          </a:p>
          <a:p>
            <a:pPr marL="685800" lvl="1" indent="-228600">
              <a:buFont typeface="+mj-lt"/>
              <a:buAutoNum type="arabicPeriod"/>
            </a:pPr>
            <a:r>
              <a:rPr lang="en-AU" sz="1200" kern="1200" dirty="0">
                <a:solidFill>
                  <a:schemeClr val="tx1"/>
                </a:solidFill>
                <a:effectLst/>
                <a:latin typeface="+mn-lt"/>
                <a:ea typeface="+mn-ea"/>
                <a:cs typeface="+mn-cs"/>
              </a:rPr>
              <a:t>Report to </a:t>
            </a:r>
            <a:r>
              <a:rPr lang="en-AU" sz="1200" kern="1200" dirty="0" err="1">
                <a:solidFill>
                  <a:schemeClr val="tx1"/>
                </a:solidFill>
                <a:effectLst/>
                <a:latin typeface="+mn-lt"/>
                <a:ea typeface="+mn-ea"/>
                <a:cs typeface="+mn-cs"/>
              </a:rPr>
              <a:t>Scamwatch</a:t>
            </a:r>
            <a:r>
              <a:rPr lang="en-AU" sz="1200" kern="1200" dirty="0">
                <a:solidFill>
                  <a:schemeClr val="tx1"/>
                </a:solidFill>
                <a:effectLst/>
                <a:latin typeface="+mn-lt"/>
                <a:ea typeface="+mn-ea"/>
                <a:cs typeface="+mn-cs"/>
              </a:rPr>
              <a:t> </a:t>
            </a:r>
            <a:r>
              <a:rPr lang="en-US" i="0" dirty="0"/>
              <a:t>which helps stop scams and protect others from harm.</a:t>
            </a:r>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And always remember, if you’re feeling upset or overwhelmed, free support is available through Lifeline or Beyond Blue.</a:t>
            </a: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But there is no need to remember all this – if you can, I recommend taking a photo of this slide now, so you have the information saved if you ever need it.</a:t>
            </a:r>
          </a:p>
          <a:p>
            <a:r>
              <a:rPr lang="en-AU"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NEXT SLIDE</a:t>
            </a:r>
          </a:p>
          <a:p>
            <a:br>
              <a:rPr lang="en-AU" sz="1200" kern="1200" dirty="0">
                <a:solidFill>
                  <a:schemeClr val="tx1"/>
                </a:solidFill>
                <a:effectLst/>
                <a:latin typeface="+mn-lt"/>
                <a:ea typeface="+mn-ea"/>
                <a:cs typeface="+mn-cs"/>
              </a:rPr>
            </a:br>
            <a:endParaRPr lang="en-AU" sz="1200" kern="1200" dirty="0">
              <a:solidFill>
                <a:schemeClr val="tx1"/>
              </a:solidFill>
              <a:effectLst/>
              <a:latin typeface="+mn-lt"/>
              <a:ea typeface="+mn-ea"/>
              <a:cs typeface="+mn-cs"/>
            </a:endParaRPr>
          </a:p>
          <a:p>
            <a:endParaRPr lang="en-AU" b="1" i="0" dirty="0"/>
          </a:p>
        </p:txBody>
      </p:sp>
      <p:sp>
        <p:nvSpPr>
          <p:cNvPr id="4" name="Slide Number Placeholder 3">
            <a:extLst>
              <a:ext uri="{FF2B5EF4-FFF2-40B4-BE49-F238E27FC236}">
                <a16:creationId xmlns:a16="http://schemas.microsoft.com/office/drawing/2014/main" id="{54E787D3-86EF-1E9F-D0C1-C75D15384D0E}"/>
              </a:ext>
            </a:extLst>
          </p:cNvPr>
          <p:cNvSpPr>
            <a:spLocks noGrp="1"/>
          </p:cNvSpPr>
          <p:nvPr>
            <p:ph type="sldNum" sz="quarter" idx="5"/>
          </p:nvPr>
        </p:nvSpPr>
        <p:spPr/>
        <p:txBody>
          <a:bodyPr/>
          <a:lstStyle/>
          <a:p>
            <a:fld id="{347BEEA1-ABFD-45A1-A719-CB6A52B9FE76}" type="slidenum">
              <a:rPr lang="en-AU" smtClean="0"/>
              <a:t>20</a:t>
            </a:fld>
            <a:endParaRPr lang="en-AU"/>
          </a:p>
        </p:txBody>
      </p:sp>
      <p:sp>
        <p:nvSpPr>
          <p:cNvPr id="5" name="Footer Placeholder 4">
            <a:extLst>
              <a:ext uri="{FF2B5EF4-FFF2-40B4-BE49-F238E27FC236}">
                <a16:creationId xmlns:a16="http://schemas.microsoft.com/office/drawing/2014/main" id="{97357829-0327-53F0-FE40-A2457F3312D3}"/>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39FDF35D-514E-AB5A-C28D-B0ADDA5E727E}"/>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186096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7CDD0-8408-53D4-ECCD-2A3CE1FA96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6D400C-3954-BF84-9F17-68ABCA4ED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1E4693-1451-E6C1-BCCB-773140E9D853}"/>
              </a:ext>
            </a:extLst>
          </p:cNvPr>
          <p:cNvSpPr>
            <a:spLocks noGrp="1"/>
          </p:cNvSpPr>
          <p:nvPr>
            <p:ph type="body" idx="1"/>
          </p:nvPr>
        </p:nvSpPr>
        <p:spPr/>
        <p:txBody>
          <a:bodyPr/>
          <a:lstStyle/>
          <a:p>
            <a:r>
              <a:rPr lang="en-AU" b="1" i="1" dirty="0"/>
              <a:t>CLICKFIT QR</a:t>
            </a:r>
          </a:p>
          <a:p>
            <a:endParaRPr lang="en-AU" i="0" dirty="0"/>
          </a:p>
          <a:p>
            <a:r>
              <a:rPr lang="en-AU" i="0" dirty="0"/>
              <a:t>We would appreciate if you have a moment right now to scan this QR code and fill in a brief survey so we can help keep all Australians safe from cybercrime. Its anonymous and should only take around two minutes.</a:t>
            </a:r>
          </a:p>
          <a:p>
            <a:endParaRPr lang="en-AU" i="0" dirty="0"/>
          </a:p>
          <a:p>
            <a:r>
              <a:rPr lang="en-AU" i="0" dirty="0"/>
              <a:t>Also on the screen is a reminder of those resources and support services for more information about scams and where to report if you or someone you know is a victim. </a:t>
            </a:r>
          </a:p>
          <a:p>
            <a:endParaRPr lang="en-US" b="1" i="0" dirty="0"/>
          </a:p>
          <a:p>
            <a:r>
              <a:rPr lang="en-US" b="0" i="0" dirty="0"/>
              <a:t>To improve your cyber safety and protect yourself online head to afp.gov.au/</a:t>
            </a:r>
            <a:r>
              <a:rPr lang="en-US" b="0" i="0" dirty="0" err="1"/>
              <a:t>clickfit</a:t>
            </a:r>
            <a:r>
              <a:rPr lang="en-US" b="0" i="0" dirty="0"/>
              <a:t> to get ClickFit.</a:t>
            </a:r>
          </a:p>
          <a:p>
            <a:pPr>
              <a:defRPr/>
            </a:pPr>
            <a:endParaRPr lang="en-US" i="1" dirty="0"/>
          </a:p>
          <a:p>
            <a:endParaRPr lang="en-AU" b="1" i="0" dirty="0"/>
          </a:p>
          <a:p>
            <a:r>
              <a:rPr lang="en-AU" b="1" i="0" dirty="0"/>
              <a:t>NEXT SLIDE</a:t>
            </a:r>
          </a:p>
        </p:txBody>
      </p:sp>
      <p:sp>
        <p:nvSpPr>
          <p:cNvPr id="4" name="Slide Number Placeholder 3">
            <a:extLst>
              <a:ext uri="{FF2B5EF4-FFF2-40B4-BE49-F238E27FC236}">
                <a16:creationId xmlns:a16="http://schemas.microsoft.com/office/drawing/2014/main" id="{0F508C58-46F9-1EBA-C382-6EFC40ACEE5D}"/>
              </a:ext>
            </a:extLst>
          </p:cNvPr>
          <p:cNvSpPr>
            <a:spLocks noGrp="1"/>
          </p:cNvSpPr>
          <p:nvPr>
            <p:ph type="sldNum" sz="quarter" idx="5"/>
          </p:nvPr>
        </p:nvSpPr>
        <p:spPr/>
        <p:txBody>
          <a:bodyPr/>
          <a:lstStyle/>
          <a:p>
            <a:fld id="{347BEEA1-ABFD-45A1-A719-CB6A52B9FE76}" type="slidenum">
              <a:rPr lang="en-AU" smtClean="0"/>
              <a:t>21</a:t>
            </a:fld>
            <a:endParaRPr lang="en-AU"/>
          </a:p>
        </p:txBody>
      </p:sp>
      <p:sp>
        <p:nvSpPr>
          <p:cNvPr id="5" name="Footer Placeholder 4">
            <a:extLst>
              <a:ext uri="{FF2B5EF4-FFF2-40B4-BE49-F238E27FC236}">
                <a16:creationId xmlns:a16="http://schemas.microsoft.com/office/drawing/2014/main" id="{29CA0945-2863-9605-B7BC-8C4B358556AC}"/>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F2D7C4BB-FE9C-62E9-DE88-715A1D7A5E89}"/>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2461957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ED148-3B75-F4B8-D4DB-6EB6EF1FD9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4E372B-449A-71CD-5367-028F213A86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974657-1633-4224-8039-FB1539BC6BB0}"/>
              </a:ext>
            </a:extLst>
          </p:cNvPr>
          <p:cNvSpPr>
            <a:spLocks noGrp="1"/>
          </p:cNvSpPr>
          <p:nvPr>
            <p:ph type="body" idx="1"/>
          </p:nvPr>
        </p:nvSpPr>
        <p:spPr/>
        <p:txBody>
          <a:bodyPr/>
          <a:lstStyle/>
          <a:p>
            <a:r>
              <a:rPr lang="en-AU" sz="1200" kern="1200" dirty="0">
                <a:solidFill>
                  <a:schemeClr val="tx1"/>
                </a:solidFill>
                <a:effectLst/>
                <a:latin typeface="+mn-lt"/>
                <a:ea typeface="+mn-ea"/>
                <a:cs typeface="+mn-cs"/>
              </a:rPr>
              <a:t>The most important thing to take away today is that you have more control than you might think.</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By slowing down, asking questions, and using simple checks like the ones we’ve shared, you can protect yourself and the people you care about.</a:t>
            </a:r>
          </a:p>
          <a:p>
            <a:r>
              <a:rPr lang="en-AU" sz="1200" kern="1200" dirty="0">
                <a:solidFill>
                  <a:schemeClr val="tx1"/>
                </a:solidFill>
                <a:effectLst/>
                <a:latin typeface="+mn-lt"/>
                <a:ea typeface="+mn-ea"/>
                <a:cs typeface="+mn-cs"/>
              </a:rPr>
              <a:t> </a:t>
            </a:r>
          </a:p>
          <a:p>
            <a:r>
              <a:rPr lang="en-AU" sz="1200" kern="1200" dirty="0">
                <a:solidFill>
                  <a:schemeClr val="tx1"/>
                </a:solidFill>
                <a:effectLst/>
                <a:latin typeface="+mn-lt"/>
                <a:ea typeface="+mn-ea"/>
                <a:cs typeface="+mn-cs"/>
              </a:rPr>
              <a:t>Thank you for your time and attention — are there any questions?</a:t>
            </a:r>
          </a:p>
          <a:p>
            <a:endParaRPr lang="en-AU" b="1" i="0" dirty="0"/>
          </a:p>
          <a:p>
            <a:r>
              <a:rPr lang="en-AU" b="1" i="0" dirty="0"/>
              <a:t>END</a:t>
            </a:r>
          </a:p>
        </p:txBody>
      </p:sp>
      <p:sp>
        <p:nvSpPr>
          <p:cNvPr id="4" name="Slide Number Placeholder 3">
            <a:extLst>
              <a:ext uri="{FF2B5EF4-FFF2-40B4-BE49-F238E27FC236}">
                <a16:creationId xmlns:a16="http://schemas.microsoft.com/office/drawing/2014/main" id="{677C9A23-7A18-8E96-A58F-7931A21FA3BC}"/>
              </a:ext>
            </a:extLst>
          </p:cNvPr>
          <p:cNvSpPr>
            <a:spLocks noGrp="1"/>
          </p:cNvSpPr>
          <p:nvPr>
            <p:ph type="sldNum" sz="quarter" idx="5"/>
          </p:nvPr>
        </p:nvSpPr>
        <p:spPr/>
        <p:txBody>
          <a:bodyPr/>
          <a:lstStyle/>
          <a:p>
            <a:fld id="{347BEEA1-ABFD-45A1-A719-CB6A52B9FE76}" type="slidenum">
              <a:rPr lang="en-AU" smtClean="0"/>
              <a:t>22</a:t>
            </a:fld>
            <a:endParaRPr lang="en-AU"/>
          </a:p>
        </p:txBody>
      </p:sp>
      <p:sp>
        <p:nvSpPr>
          <p:cNvPr id="5" name="Footer Placeholder 4">
            <a:extLst>
              <a:ext uri="{FF2B5EF4-FFF2-40B4-BE49-F238E27FC236}">
                <a16:creationId xmlns:a16="http://schemas.microsoft.com/office/drawing/2014/main" id="{9308152B-6255-C496-1E5F-A93AC77F0881}"/>
              </a:ext>
            </a:extLst>
          </p:cNvPr>
          <p:cNvSpPr>
            <a:spLocks noGrp="1"/>
          </p:cNvSpPr>
          <p:nvPr>
            <p:ph type="ftr" sz="quarter" idx="4"/>
          </p:nvPr>
        </p:nvSpPr>
        <p:spPr>
          <a:xfrm>
            <a:off x="6001882" y="8716065"/>
            <a:ext cx="188236" cy="401862"/>
          </a:xfrm>
        </p:spPr>
        <p:txBody>
          <a:bodyPr wrap="none">
            <a:spAutoFit/>
          </a:bodyPr>
          <a:lstStyle/>
          <a:p>
            <a:endParaRPr lang="en-AU"/>
          </a:p>
        </p:txBody>
      </p:sp>
      <p:sp>
        <p:nvSpPr>
          <p:cNvPr id="6" name="Header Placeholder 5">
            <a:extLst>
              <a:ext uri="{FF2B5EF4-FFF2-40B4-BE49-F238E27FC236}">
                <a16:creationId xmlns:a16="http://schemas.microsoft.com/office/drawing/2014/main" id="{F2E11B99-1800-390D-A2C9-2C58373C5A4C}"/>
              </a:ext>
            </a:extLst>
          </p:cNvPr>
          <p:cNvSpPr>
            <a:spLocks noGrp="1"/>
          </p:cNvSpPr>
          <p:nvPr>
            <p:ph type="hdr" sz="quarter"/>
          </p:nvPr>
        </p:nvSpPr>
        <p:spPr>
          <a:xfrm>
            <a:off x="6001882" y="0"/>
            <a:ext cx="188236" cy="401862"/>
          </a:xfrm>
        </p:spPr>
        <p:txBody>
          <a:bodyPr wrap="none">
            <a:spAutoFit/>
          </a:bodyPr>
          <a:lstStyle/>
          <a:p>
            <a:pPr algn="ctr"/>
            <a:endParaRPr lang="en-AU" sz="2000" b="1">
              <a:solidFill>
                <a:srgbClr val="FF0000"/>
              </a:solidFill>
              <a:latin typeface="Calibri" panose="020F0502020204030204" pitchFamily="34" charset="0"/>
            </a:endParaRPr>
          </a:p>
        </p:txBody>
      </p:sp>
    </p:spTree>
    <p:extLst>
      <p:ext uri="{BB962C8B-B14F-4D97-AF65-F5344CB8AC3E}">
        <p14:creationId xmlns:p14="http://schemas.microsoft.com/office/powerpoint/2010/main" val="1726740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69FC0-A382-6A6A-93E7-72C13D5BAC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2DC09DAC-1CF6-A947-0E2D-3303BD1710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CE75DAF-6888-3107-9BA1-60F253590BDA}"/>
              </a:ext>
            </a:extLst>
          </p:cNvPr>
          <p:cNvSpPr>
            <a:spLocks noGrp="1"/>
          </p:cNvSpPr>
          <p:nvPr>
            <p:ph type="dt" sz="half" idx="10"/>
          </p:nvPr>
        </p:nvSpPr>
        <p:spPr/>
        <p:txBody>
          <a:bodyPr/>
          <a:lstStyle/>
          <a:p>
            <a:fld id="{5F6E78A0-2169-4A0C-A48E-6DABAC4F7B30}" type="datetime1">
              <a:rPr lang="en-AU" smtClean="0"/>
              <a:t>30/01/2026</a:t>
            </a:fld>
            <a:endParaRPr lang="en-AU"/>
          </a:p>
        </p:txBody>
      </p:sp>
      <p:sp>
        <p:nvSpPr>
          <p:cNvPr id="5" name="Footer Placeholder 4">
            <a:extLst>
              <a:ext uri="{FF2B5EF4-FFF2-40B4-BE49-F238E27FC236}">
                <a16:creationId xmlns:a16="http://schemas.microsoft.com/office/drawing/2014/main" id="{638DD3D3-5F2C-BD89-E177-FDAB6C02A409}"/>
              </a:ext>
            </a:extLst>
          </p:cNvPr>
          <p:cNvSpPr>
            <a:spLocks noGrp="1"/>
          </p:cNvSpPr>
          <p:nvPr>
            <p:ph type="ftr" sz="quarter" idx="11"/>
          </p:nvPr>
        </p:nvSpPr>
        <p:spPr>
          <a:xfrm>
            <a:off x="4031973" y="6356350"/>
            <a:ext cx="4128053"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6" name="Slide Number Placeholder 5">
            <a:extLst>
              <a:ext uri="{FF2B5EF4-FFF2-40B4-BE49-F238E27FC236}">
                <a16:creationId xmlns:a16="http://schemas.microsoft.com/office/drawing/2014/main" id="{8539F829-2687-F1D8-1805-30D710C4897A}"/>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198425831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F2B9-EBBA-C13A-3ADC-DC51EA230484}"/>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69D67285-51E8-BC85-C946-3AA81E12B1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4C56A3D2-57AF-CB58-EBD6-5B142D5ECD74}"/>
              </a:ext>
            </a:extLst>
          </p:cNvPr>
          <p:cNvSpPr>
            <a:spLocks noGrp="1"/>
          </p:cNvSpPr>
          <p:nvPr>
            <p:ph type="dt" sz="half" idx="10"/>
          </p:nvPr>
        </p:nvSpPr>
        <p:spPr/>
        <p:txBody>
          <a:bodyPr/>
          <a:lstStyle/>
          <a:p>
            <a:fld id="{576CA7C0-9630-45D3-BB2C-C82F90E533F2}" type="datetime1">
              <a:rPr lang="en-AU" smtClean="0"/>
              <a:t>30/01/2026</a:t>
            </a:fld>
            <a:endParaRPr lang="en-AU"/>
          </a:p>
        </p:txBody>
      </p:sp>
      <p:sp>
        <p:nvSpPr>
          <p:cNvPr id="5" name="Footer Placeholder 4">
            <a:extLst>
              <a:ext uri="{FF2B5EF4-FFF2-40B4-BE49-F238E27FC236}">
                <a16:creationId xmlns:a16="http://schemas.microsoft.com/office/drawing/2014/main" id="{55FACB3E-B09A-BF00-FB0F-3DE54C8FCDA9}"/>
              </a:ext>
            </a:extLst>
          </p:cNvPr>
          <p:cNvSpPr>
            <a:spLocks noGrp="1"/>
          </p:cNvSpPr>
          <p:nvPr>
            <p:ph type="ftr" sz="quarter" idx="11"/>
          </p:nvPr>
        </p:nvSpPr>
        <p:spPr>
          <a:xfrm>
            <a:off x="4031973" y="6356350"/>
            <a:ext cx="4128053"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6" name="Slide Number Placeholder 5">
            <a:extLst>
              <a:ext uri="{FF2B5EF4-FFF2-40B4-BE49-F238E27FC236}">
                <a16:creationId xmlns:a16="http://schemas.microsoft.com/office/drawing/2014/main" id="{036A83F1-7F07-8541-C90B-9E8598B80AC1}"/>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129756052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C43ED-0E43-3379-2CCE-40A813ED99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F76D7293-2436-4EEF-E027-780F5CCF56C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BE243D-976E-58CB-4EAE-B1046AAF92C8}"/>
              </a:ext>
            </a:extLst>
          </p:cNvPr>
          <p:cNvSpPr>
            <a:spLocks noGrp="1"/>
          </p:cNvSpPr>
          <p:nvPr>
            <p:ph type="dt" sz="half" idx="10"/>
          </p:nvPr>
        </p:nvSpPr>
        <p:spPr/>
        <p:txBody>
          <a:bodyPr/>
          <a:lstStyle/>
          <a:p>
            <a:fld id="{2AF408D3-B00E-4868-87FA-1833C49FAA6A}" type="datetime1">
              <a:rPr lang="en-AU" smtClean="0"/>
              <a:t>30/01/2026</a:t>
            </a:fld>
            <a:endParaRPr lang="en-AU"/>
          </a:p>
        </p:txBody>
      </p:sp>
      <p:sp>
        <p:nvSpPr>
          <p:cNvPr id="5" name="Footer Placeholder 4">
            <a:extLst>
              <a:ext uri="{FF2B5EF4-FFF2-40B4-BE49-F238E27FC236}">
                <a16:creationId xmlns:a16="http://schemas.microsoft.com/office/drawing/2014/main" id="{42E9BA19-F95B-205C-322B-DB4419443166}"/>
              </a:ext>
            </a:extLst>
          </p:cNvPr>
          <p:cNvSpPr>
            <a:spLocks noGrp="1"/>
          </p:cNvSpPr>
          <p:nvPr>
            <p:ph type="ftr" sz="quarter" idx="11"/>
          </p:nvPr>
        </p:nvSpPr>
        <p:spPr>
          <a:xfrm>
            <a:off x="4034955" y="6356350"/>
            <a:ext cx="4122090"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6" name="Slide Number Placeholder 5">
            <a:extLst>
              <a:ext uri="{FF2B5EF4-FFF2-40B4-BE49-F238E27FC236}">
                <a16:creationId xmlns:a16="http://schemas.microsoft.com/office/drawing/2014/main" id="{A3684DA4-BF58-B3B0-D9AD-FBA02A1F1165}"/>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354457580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D7665-0109-DFF5-4E88-76CE7D7106F4}"/>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1B932366-228C-0783-82E3-809837D900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87AA4F11-3A14-2CEA-D9A7-DF999FAA05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96A600D5-156A-DF11-655C-0471124E1EFB}"/>
              </a:ext>
            </a:extLst>
          </p:cNvPr>
          <p:cNvSpPr>
            <a:spLocks noGrp="1"/>
          </p:cNvSpPr>
          <p:nvPr>
            <p:ph type="dt" sz="half" idx="10"/>
          </p:nvPr>
        </p:nvSpPr>
        <p:spPr/>
        <p:txBody>
          <a:bodyPr/>
          <a:lstStyle/>
          <a:p>
            <a:fld id="{61ADB97D-ECD9-4901-9E9D-A0DFB3CC00A3}" type="datetime1">
              <a:rPr lang="en-AU" smtClean="0"/>
              <a:t>30/01/2026</a:t>
            </a:fld>
            <a:endParaRPr lang="en-AU"/>
          </a:p>
        </p:txBody>
      </p:sp>
      <p:sp>
        <p:nvSpPr>
          <p:cNvPr id="6" name="Footer Placeholder 5">
            <a:extLst>
              <a:ext uri="{FF2B5EF4-FFF2-40B4-BE49-F238E27FC236}">
                <a16:creationId xmlns:a16="http://schemas.microsoft.com/office/drawing/2014/main" id="{1A8CB1E0-EB93-CB3D-3961-B92C6DAA0480}"/>
              </a:ext>
            </a:extLst>
          </p:cNvPr>
          <p:cNvSpPr>
            <a:spLocks noGrp="1"/>
          </p:cNvSpPr>
          <p:nvPr>
            <p:ph type="ftr" sz="quarter" idx="11"/>
          </p:nvPr>
        </p:nvSpPr>
        <p:spPr>
          <a:xfrm>
            <a:off x="4034955" y="6356350"/>
            <a:ext cx="4122090"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7" name="Slide Number Placeholder 6">
            <a:extLst>
              <a:ext uri="{FF2B5EF4-FFF2-40B4-BE49-F238E27FC236}">
                <a16:creationId xmlns:a16="http://schemas.microsoft.com/office/drawing/2014/main" id="{DED323F3-C781-0ABA-C3BF-91B23EBA846D}"/>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420751116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E7AEA-8243-97D9-90D3-7B62EF136D64}"/>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7806745B-D135-3A3A-645E-96273243DA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3520D4-BE13-A456-0E97-5895816FB8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4003D244-5435-E3BD-018D-FD14DCFED4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D40D3D-1119-276D-9FD1-59AE282A6B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10349515-1062-0BD9-A5B2-39F09C16432A}"/>
              </a:ext>
            </a:extLst>
          </p:cNvPr>
          <p:cNvSpPr>
            <a:spLocks noGrp="1"/>
          </p:cNvSpPr>
          <p:nvPr>
            <p:ph type="dt" sz="half" idx="10"/>
          </p:nvPr>
        </p:nvSpPr>
        <p:spPr/>
        <p:txBody>
          <a:bodyPr/>
          <a:lstStyle/>
          <a:p>
            <a:fld id="{6AAE553C-60F9-4199-9646-FEBD8E1EB67C}" type="datetime1">
              <a:rPr lang="en-AU" smtClean="0"/>
              <a:t>30/01/2026</a:t>
            </a:fld>
            <a:endParaRPr lang="en-AU"/>
          </a:p>
        </p:txBody>
      </p:sp>
      <p:sp>
        <p:nvSpPr>
          <p:cNvPr id="8" name="Footer Placeholder 7">
            <a:extLst>
              <a:ext uri="{FF2B5EF4-FFF2-40B4-BE49-F238E27FC236}">
                <a16:creationId xmlns:a16="http://schemas.microsoft.com/office/drawing/2014/main" id="{7B644137-EF46-335F-59F6-C906628770EC}"/>
              </a:ext>
            </a:extLst>
          </p:cNvPr>
          <p:cNvSpPr>
            <a:spLocks noGrp="1"/>
          </p:cNvSpPr>
          <p:nvPr>
            <p:ph type="ftr" sz="quarter" idx="11"/>
          </p:nvPr>
        </p:nvSpPr>
        <p:spPr>
          <a:xfrm>
            <a:off x="4034955" y="6356350"/>
            <a:ext cx="4122090"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9" name="Slide Number Placeholder 8">
            <a:extLst>
              <a:ext uri="{FF2B5EF4-FFF2-40B4-BE49-F238E27FC236}">
                <a16:creationId xmlns:a16="http://schemas.microsoft.com/office/drawing/2014/main" id="{5458E00A-873B-D454-FA35-E36F11BE3EC2}"/>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366570487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87504-2701-B9FD-8865-5660D4BBDB4C}"/>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2B35A77C-A558-BA3F-0F2F-0B3E4E418C95}"/>
              </a:ext>
            </a:extLst>
          </p:cNvPr>
          <p:cNvSpPr>
            <a:spLocks noGrp="1"/>
          </p:cNvSpPr>
          <p:nvPr>
            <p:ph type="dt" sz="half" idx="10"/>
          </p:nvPr>
        </p:nvSpPr>
        <p:spPr/>
        <p:txBody>
          <a:bodyPr/>
          <a:lstStyle/>
          <a:p>
            <a:fld id="{50439EDB-E0DD-4287-8DE2-98B850AA863E}" type="datetime1">
              <a:rPr lang="en-AU" smtClean="0"/>
              <a:t>30/01/2026</a:t>
            </a:fld>
            <a:endParaRPr lang="en-AU"/>
          </a:p>
        </p:txBody>
      </p:sp>
      <p:sp>
        <p:nvSpPr>
          <p:cNvPr id="4" name="Footer Placeholder 3">
            <a:extLst>
              <a:ext uri="{FF2B5EF4-FFF2-40B4-BE49-F238E27FC236}">
                <a16:creationId xmlns:a16="http://schemas.microsoft.com/office/drawing/2014/main" id="{DD70A8A7-9B5B-BFC9-9E97-B12DC917B1FC}"/>
              </a:ext>
            </a:extLst>
          </p:cNvPr>
          <p:cNvSpPr>
            <a:spLocks noGrp="1"/>
          </p:cNvSpPr>
          <p:nvPr>
            <p:ph type="ftr" sz="quarter" idx="11"/>
          </p:nvPr>
        </p:nvSpPr>
        <p:spPr>
          <a:xfrm>
            <a:off x="4034955" y="6356350"/>
            <a:ext cx="4122090"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5" name="Slide Number Placeholder 4">
            <a:extLst>
              <a:ext uri="{FF2B5EF4-FFF2-40B4-BE49-F238E27FC236}">
                <a16:creationId xmlns:a16="http://schemas.microsoft.com/office/drawing/2014/main" id="{91909EEC-C763-AFDA-DA5F-B83E4361D271}"/>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120103539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7FF1FD-CF42-9E86-E19B-3AE4FD4EAE05}"/>
              </a:ext>
            </a:extLst>
          </p:cNvPr>
          <p:cNvSpPr>
            <a:spLocks noGrp="1"/>
          </p:cNvSpPr>
          <p:nvPr>
            <p:ph type="dt" sz="half" idx="10"/>
          </p:nvPr>
        </p:nvSpPr>
        <p:spPr/>
        <p:txBody>
          <a:bodyPr/>
          <a:lstStyle/>
          <a:p>
            <a:fld id="{F86B9D9D-8F12-4CB8-A8AD-32087A64B38F}" type="datetime1">
              <a:rPr lang="en-AU" smtClean="0"/>
              <a:t>30/01/2026</a:t>
            </a:fld>
            <a:endParaRPr lang="en-AU"/>
          </a:p>
        </p:txBody>
      </p:sp>
      <p:sp>
        <p:nvSpPr>
          <p:cNvPr id="3" name="Footer Placeholder 2">
            <a:extLst>
              <a:ext uri="{FF2B5EF4-FFF2-40B4-BE49-F238E27FC236}">
                <a16:creationId xmlns:a16="http://schemas.microsoft.com/office/drawing/2014/main" id="{4D97D7B4-1E17-CC7A-F58B-ABB099736614}"/>
              </a:ext>
            </a:extLst>
          </p:cNvPr>
          <p:cNvSpPr>
            <a:spLocks noGrp="1"/>
          </p:cNvSpPr>
          <p:nvPr>
            <p:ph type="ftr" sz="quarter" idx="11"/>
          </p:nvPr>
        </p:nvSpPr>
        <p:spPr>
          <a:xfrm>
            <a:off x="4034955" y="6356350"/>
            <a:ext cx="4122090"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4" name="Slide Number Placeholder 3">
            <a:extLst>
              <a:ext uri="{FF2B5EF4-FFF2-40B4-BE49-F238E27FC236}">
                <a16:creationId xmlns:a16="http://schemas.microsoft.com/office/drawing/2014/main" id="{4545F818-9A20-59F9-7656-9288D671F012}"/>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2168703820"/>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7DCD3-57A7-1A7C-1C42-4CAB991C77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03C78F7B-C6A8-10C9-C892-D1749708E1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C15D19BC-7621-E12B-3604-617EA1447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75EADC-0375-FA1B-A07E-E929FB120729}"/>
              </a:ext>
            </a:extLst>
          </p:cNvPr>
          <p:cNvSpPr>
            <a:spLocks noGrp="1"/>
          </p:cNvSpPr>
          <p:nvPr>
            <p:ph type="dt" sz="half" idx="10"/>
          </p:nvPr>
        </p:nvSpPr>
        <p:spPr/>
        <p:txBody>
          <a:bodyPr/>
          <a:lstStyle/>
          <a:p>
            <a:fld id="{BC70D8B4-B52E-48B9-B64E-292BF5F34785}" type="datetime1">
              <a:rPr lang="en-AU" smtClean="0"/>
              <a:t>30/01/2026</a:t>
            </a:fld>
            <a:endParaRPr lang="en-AU"/>
          </a:p>
        </p:txBody>
      </p:sp>
      <p:sp>
        <p:nvSpPr>
          <p:cNvPr id="6" name="Footer Placeholder 5">
            <a:extLst>
              <a:ext uri="{FF2B5EF4-FFF2-40B4-BE49-F238E27FC236}">
                <a16:creationId xmlns:a16="http://schemas.microsoft.com/office/drawing/2014/main" id="{4272C003-9C0C-38B2-CC70-FB5D7A77801C}"/>
              </a:ext>
            </a:extLst>
          </p:cNvPr>
          <p:cNvSpPr>
            <a:spLocks noGrp="1"/>
          </p:cNvSpPr>
          <p:nvPr>
            <p:ph type="ftr" sz="quarter" idx="11"/>
          </p:nvPr>
        </p:nvSpPr>
        <p:spPr>
          <a:xfrm>
            <a:off x="4034955" y="6356350"/>
            <a:ext cx="4122090"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7" name="Slide Number Placeholder 6">
            <a:extLst>
              <a:ext uri="{FF2B5EF4-FFF2-40B4-BE49-F238E27FC236}">
                <a16:creationId xmlns:a16="http://schemas.microsoft.com/office/drawing/2014/main" id="{13675ABC-E22C-4D31-48BA-A9290A148A77}"/>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269642099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D8916-CF01-20A4-B59D-B470A605C7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9764E7F4-1D4D-C555-260C-80CBCC3017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AU"/>
          </a:p>
        </p:txBody>
      </p:sp>
      <p:sp>
        <p:nvSpPr>
          <p:cNvPr id="4" name="Text Placeholder 3">
            <a:extLst>
              <a:ext uri="{FF2B5EF4-FFF2-40B4-BE49-F238E27FC236}">
                <a16:creationId xmlns:a16="http://schemas.microsoft.com/office/drawing/2014/main" id="{0BFDB6B6-4AE5-DE40-AA66-C85DB6C55E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2C5276-C80A-D354-9CE3-DF8439BC60B7}"/>
              </a:ext>
            </a:extLst>
          </p:cNvPr>
          <p:cNvSpPr>
            <a:spLocks noGrp="1"/>
          </p:cNvSpPr>
          <p:nvPr>
            <p:ph type="dt" sz="half" idx="10"/>
          </p:nvPr>
        </p:nvSpPr>
        <p:spPr/>
        <p:txBody>
          <a:bodyPr/>
          <a:lstStyle/>
          <a:p>
            <a:fld id="{53402D74-0C4C-49A6-9E35-206D0B59FDE4}" type="datetime1">
              <a:rPr lang="en-AU" smtClean="0"/>
              <a:t>30/01/2026</a:t>
            </a:fld>
            <a:endParaRPr lang="en-AU"/>
          </a:p>
        </p:txBody>
      </p:sp>
      <p:sp>
        <p:nvSpPr>
          <p:cNvPr id="6" name="Footer Placeholder 5">
            <a:extLst>
              <a:ext uri="{FF2B5EF4-FFF2-40B4-BE49-F238E27FC236}">
                <a16:creationId xmlns:a16="http://schemas.microsoft.com/office/drawing/2014/main" id="{0EA99059-E8C3-D4AB-A9CA-93CA24046D27}"/>
              </a:ext>
            </a:extLst>
          </p:cNvPr>
          <p:cNvSpPr>
            <a:spLocks noGrp="1"/>
          </p:cNvSpPr>
          <p:nvPr>
            <p:ph type="ftr" sz="quarter" idx="11"/>
          </p:nvPr>
        </p:nvSpPr>
        <p:spPr>
          <a:xfrm>
            <a:off x="4031973" y="6356350"/>
            <a:ext cx="4128053"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7" name="Slide Number Placeholder 6">
            <a:extLst>
              <a:ext uri="{FF2B5EF4-FFF2-40B4-BE49-F238E27FC236}">
                <a16:creationId xmlns:a16="http://schemas.microsoft.com/office/drawing/2014/main" id="{8929A7CF-CD76-B5A9-7B8C-3862C4BB7746}"/>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154082968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18E51-FD2A-F9A8-1BCF-6BFC55537A5D}"/>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CFBBFF12-0FB7-D320-5CA0-4E803E2B3B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FF9ECEB9-BDB5-62F5-9F36-8280B5C1B904}"/>
              </a:ext>
            </a:extLst>
          </p:cNvPr>
          <p:cNvSpPr>
            <a:spLocks noGrp="1"/>
          </p:cNvSpPr>
          <p:nvPr>
            <p:ph type="dt" sz="half" idx="10"/>
          </p:nvPr>
        </p:nvSpPr>
        <p:spPr/>
        <p:txBody>
          <a:bodyPr/>
          <a:lstStyle/>
          <a:p>
            <a:fld id="{C207D0D5-E4B4-44A7-B809-E6A739DADD1C}" type="datetime1">
              <a:rPr lang="en-AU" smtClean="0"/>
              <a:t>30/01/2026</a:t>
            </a:fld>
            <a:endParaRPr lang="en-AU"/>
          </a:p>
        </p:txBody>
      </p:sp>
      <p:sp>
        <p:nvSpPr>
          <p:cNvPr id="5" name="Footer Placeholder 4">
            <a:extLst>
              <a:ext uri="{FF2B5EF4-FFF2-40B4-BE49-F238E27FC236}">
                <a16:creationId xmlns:a16="http://schemas.microsoft.com/office/drawing/2014/main" id="{F9AC43CE-0DB8-8BFC-19DC-18FA05C0E612}"/>
              </a:ext>
            </a:extLst>
          </p:cNvPr>
          <p:cNvSpPr>
            <a:spLocks noGrp="1"/>
          </p:cNvSpPr>
          <p:nvPr>
            <p:ph type="ftr" sz="quarter" idx="11"/>
          </p:nvPr>
        </p:nvSpPr>
        <p:spPr>
          <a:xfrm>
            <a:off x="4031973" y="6356350"/>
            <a:ext cx="4128053"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6" name="Slide Number Placeholder 5">
            <a:extLst>
              <a:ext uri="{FF2B5EF4-FFF2-40B4-BE49-F238E27FC236}">
                <a16:creationId xmlns:a16="http://schemas.microsoft.com/office/drawing/2014/main" id="{21A73AC6-7BBA-D7B8-6B6A-3E0476E619D4}"/>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328320234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BCFE8A-BAD2-940E-4C0A-D98614E3A0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FE05ABFB-1C3B-FC62-2753-C8AC595895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945E892E-5815-8BA1-F547-73C9560A4B1F}"/>
              </a:ext>
            </a:extLst>
          </p:cNvPr>
          <p:cNvSpPr>
            <a:spLocks noGrp="1"/>
          </p:cNvSpPr>
          <p:nvPr>
            <p:ph type="dt" sz="half" idx="10"/>
          </p:nvPr>
        </p:nvSpPr>
        <p:spPr/>
        <p:txBody>
          <a:bodyPr/>
          <a:lstStyle/>
          <a:p>
            <a:fld id="{D19BCF12-08CB-4346-B69E-31519BE452E8}" type="datetime1">
              <a:rPr lang="en-AU" smtClean="0"/>
              <a:t>30/01/2026</a:t>
            </a:fld>
            <a:endParaRPr lang="en-AU"/>
          </a:p>
        </p:txBody>
      </p:sp>
      <p:sp>
        <p:nvSpPr>
          <p:cNvPr id="5" name="Footer Placeholder 4">
            <a:extLst>
              <a:ext uri="{FF2B5EF4-FFF2-40B4-BE49-F238E27FC236}">
                <a16:creationId xmlns:a16="http://schemas.microsoft.com/office/drawing/2014/main" id="{8DAC0720-5C1E-717B-B8AE-9A2601087157}"/>
              </a:ext>
            </a:extLst>
          </p:cNvPr>
          <p:cNvSpPr>
            <a:spLocks noGrp="1"/>
          </p:cNvSpPr>
          <p:nvPr>
            <p:ph type="ftr" sz="quarter" idx="11"/>
          </p:nvPr>
        </p:nvSpPr>
        <p:spPr>
          <a:xfrm>
            <a:off x="4034955" y="6356350"/>
            <a:ext cx="4122090" cy="400110"/>
          </a:xfrm>
        </p:spPr>
        <p:txBody>
          <a:bodyPr wrap="none">
            <a:spAutoFit/>
          </a:bodyPr>
          <a:lstStyle>
            <a:lvl1pPr algn="ctr">
              <a:defRPr sz="2000" b="1" i="0" u="none">
                <a:solidFill>
                  <a:srgbClr val="FF0000"/>
                </a:solidFill>
                <a:latin typeface="Calibri" panose="020F0502020204030204" pitchFamily="34" charset="0"/>
              </a:defRPr>
            </a:lvl1pPr>
          </a:lstStyle>
          <a:p>
            <a:endParaRPr lang="en-AU"/>
          </a:p>
        </p:txBody>
      </p:sp>
      <p:sp>
        <p:nvSpPr>
          <p:cNvPr id="6" name="Slide Number Placeholder 5">
            <a:extLst>
              <a:ext uri="{FF2B5EF4-FFF2-40B4-BE49-F238E27FC236}">
                <a16:creationId xmlns:a16="http://schemas.microsoft.com/office/drawing/2014/main" id="{B1AB6095-0F9D-17E2-8E5C-9DD06253D013}"/>
              </a:ext>
            </a:extLst>
          </p:cNvPr>
          <p:cNvSpPr>
            <a:spLocks noGrp="1"/>
          </p:cNvSpPr>
          <p:nvPr>
            <p:ph type="sldNum" sz="quarter" idx="12"/>
          </p:nvPr>
        </p:nvSpPr>
        <p:spPr/>
        <p:txBody>
          <a:bodyPr/>
          <a:lstStyle/>
          <a:p>
            <a:fld id="{767EC34B-91A6-4B61-BBBE-E03303E62FA7}" type="slidenum">
              <a:rPr lang="en-AU" smtClean="0"/>
              <a:t>‹#›</a:t>
            </a:fld>
            <a:endParaRPr lang="en-AU"/>
          </a:p>
        </p:txBody>
      </p:sp>
    </p:spTree>
    <p:extLst>
      <p:ext uri="{BB962C8B-B14F-4D97-AF65-F5344CB8AC3E}">
        <p14:creationId xmlns:p14="http://schemas.microsoft.com/office/powerpoint/2010/main" val="331837921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3000" b="-1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2D7FA6-AE29-A25D-EEAD-B1E7DAD065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94AD074F-4B8D-9705-D7F8-6EFE929C74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D6720740-7DD2-BB4B-A2E5-80E3F86ED4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C86B8F-1559-48AD-AE18-178693412E0C}" type="datetime1">
              <a:rPr lang="en-AU" smtClean="0"/>
              <a:t>30/01/2026</a:t>
            </a:fld>
            <a:endParaRPr lang="en-AU"/>
          </a:p>
        </p:txBody>
      </p:sp>
      <p:sp>
        <p:nvSpPr>
          <p:cNvPr id="5" name="Footer Placeholder 4">
            <a:extLst>
              <a:ext uri="{FF2B5EF4-FFF2-40B4-BE49-F238E27FC236}">
                <a16:creationId xmlns:a16="http://schemas.microsoft.com/office/drawing/2014/main" id="{CB42DB95-A675-85C7-8216-0516702C0A86}"/>
              </a:ext>
            </a:extLst>
          </p:cNvPr>
          <p:cNvSpPr>
            <a:spLocks noGrp="1"/>
          </p:cNvSpPr>
          <p:nvPr>
            <p:ph type="ftr" sz="quarter" idx="3"/>
          </p:nvPr>
        </p:nvSpPr>
        <p:spPr>
          <a:xfrm>
            <a:off x="4704209" y="6356350"/>
            <a:ext cx="2783583" cy="400110"/>
          </a:xfrm>
          <a:prstGeom prst="rect">
            <a:avLst/>
          </a:prstGeom>
        </p:spPr>
        <p:txBody>
          <a:bodyPr vert="horz" wrap="none" lIns="91440" tIns="45720" rIns="91440" bIns="45720" rtlCol="0" anchor="ctr">
            <a:spAutoFit/>
          </a:bodyPr>
          <a:lstStyle>
            <a:lvl1pPr algn="ctr">
              <a:defRPr sz="2000" b="1" i="0" u="none">
                <a:solidFill>
                  <a:srgbClr val="FF0000"/>
                </a:solidFill>
                <a:latin typeface="Calibri" panose="020F0502020204030204" pitchFamily="34" charset="0"/>
              </a:defRPr>
            </a:lvl1pPr>
          </a:lstStyle>
          <a:p>
            <a:endParaRPr lang="en-AU"/>
          </a:p>
        </p:txBody>
      </p:sp>
      <p:sp>
        <p:nvSpPr>
          <p:cNvPr id="6" name="Slide Number Placeholder 5">
            <a:extLst>
              <a:ext uri="{FF2B5EF4-FFF2-40B4-BE49-F238E27FC236}">
                <a16:creationId xmlns:a16="http://schemas.microsoft.com/office/drawing/2014/main" id="{5E4F0BDE-FB7D-805F-0709-80B07CBF1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67EC34B-91A6-4B61-BBBE-E03303E62FA7}" type="slidenum">
              <a:rPr lang="en-AU" smtClean="0"/>
              <a:t>‹#›</a:t>
            </a:fld>
            <a:endParaRPr lang="en-AU"/>
          </a:p>
        </p:txBody>
      </p:sp>
    </p:spTree>
    <p:extLst>
      <p:ext uri="{BB962C8B-B14F-4D97-AF65-F5344CB8AC3E}">
        <p14:creationId xmlns:p14="http://schemas.microsoft.com/office/powerpoint/2010/main" val="3539619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www.esafety.gov.au/young-people/catfishing#how-to-use-image-search-to-catch-a-catfish" TargetMode="Externa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1.png"/><Relationship Id="rId4" Type="http://schemas.openxmlformats.org/officeDocument/2006/relationships/diagramLayout" Target="../diagrams/layout4.xml"/><Relationship Id="rId9"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hyperlink" Target="http://google.com.au/" TargetMode="Externa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png"/><Relationship Id="rId5" Type="http://schemas.openxmlformats.org/officeDocument/2006/relationships/image" Target="../media/image1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png"/><Relationship Id="rId5" Type="http://schemas.openxmlformats.org/officeDocument/2006/relationships/image" Target="../media/image19.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0.png"/><Relationship Id="rId7" Type="http://schemas.openxmlformats.org/officeDocument/2006/relationships/diagramColors" Target="../diagrams/colors5.xm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1267414-E13A-BAFE-5CE3-EAD87C7D59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4190" y="1944756"/>
            <a:ext cx="7391970" cy="4928616"/>
          </a:xfrm>
          <a:prstGeom prst="rect">
            <a:avLst/>
          </a:prstGeom>
        </p:spPr>
      </p:pic>
      <p:sp>
        <p:nvSpPr>
          <p:cNvPr id="13" name="Title 1">
            <a:extLst>
              <a:ext uri="{FF2B5EF4-FFF2-40B4-BE49-F238E27FC236}">
                <a16:creationId xmlns:a16="http://schemas.microsoft.com/office/drawing/2014/main" id="{6A6BE25B-019F-B9CD-8EC9-75FE77841A0D}"/>
              </a:ext>
            </a:extLst>
          </p:cNvPr>
          <p:cNvSpPr txBox="1">
            <a:spLocks/>
          </p:cNvSpPr>
          <p:nvPr/>
        </p:nvSpPr>
        <p:spPr>
          <a:xfrm>
            <a:off x="-1276814" y="2280355"/>
            <a:ext cx="9144000" cy="229728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AU" sz="14400" b="1" i="1" spc="-600">
                <a:solidFill>
                  <a:srgbClr val="0070C0"/>
                </a:solidFill>
                <a:latin typeface="Roboto" panose="02000000000000000000" pitchFamily="2" charset="0"/>
                <a:ea typeface="Roboto" panose="02000000000000000000" pitchFamily="2" charset="0"/>
              </a:rPr>
              <a:t>Click</a:t>
            </a:r>
            <a:r>
              <a:rPr lang="en-AU" sz="14400" b="1" i="1" spc="-600">
                <a:solidFill>
                  <a:schemeClr val="bg1"/>
                </a:solidFill>
                <a:latin typeface="Roboto" panose="02000000000000000000" pitchFamily="2" charset="0"/>
                <a:ea typeface="Roboto" panose="02000000000000000000" pitchFamily="2" charset="0"/>
              </a:rPr>
              <a:t>Fit</a:t>
            </a:r>
            <a:endParaRPr lang="en-AU" sz="14400" b="1" i="1" spc="-600" dirty="0">
              <a:solidFill>
                <a:schemeClr val="bg1"/>
              </a:solidFill>
              <a:latin typeface="Roboto" panose="02000000000000000000" pitchFamily="2" charset="0"/>
              <a:ea typeface="Roboto" panose="02000000000000000000" pitchFamily="2" charset="0"/>
            </a:endParaRPr>
          </a:p>
        </p:txBody>
      </p:sp>
      <p:sp>
        <p:nvSpPr>
          <p:cNvPr id="14" name="Subtitle 2">
            <a:extLst>
              <a:ext uri="{FF2B5EF4-FFF2-40B4-BE49-F238E27FC236}">
                <a16:creationId xmlns:a16="http://schemas.microsoft.com/office/drawing/2014/main" id="{FA78C510-2409-EBCF-FF29-F0B41C332B3E}"/>
              </a:ext>
            </a:extLst>
          </p:cNvPr>
          <p:cNvSpPr txBox="1">
            <a:spLocks/>
          </p:cNvSpPr>
          <p:nvPr/>
        </p:nvSpPr>
        <p:spPr>
          <a:xfrm>
            <a:off x="-1073615" y="4594443"/>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AU" b="1">
                <a:solidFill>
                  <a:srgbClr val="F7F7F4"/>
                </a:solidFill>
                <a:latin typeface="Roboto" panose="02000000000000000000" pitchFamily="2" charset="0"/>
                <a:ea typeface="Roboto" panose="02000000000000000000" pitchFamily="2" charset="0"/>
              </a:rPr>
              <a:t>Romance scams presentation</a:t>
            </a:r>
            <a:endParaRPr lang="en-AU" b="1" dirty="0">
              <a:solidFill>
                <a:srgbClr val="F7F7F4"/>
              </a:solidFill>
              <a:latin typeface="Roboto" panose="02000000000000000000" pitchFamily="2" charset="0"/>
              <a:ea typeface="Roboto" panose="02000000000000000000" pitchFamily="2" charset="0"/>
            </a:endParaRPr>
          </a:p>
        </p:txBody>
      </p:sp>
      <p:cxnSp>
        <p:nvCxnSpPr>
          <p:cNvPr id="16" name="Straight Connector 15">
            <a:extLst>
              <a:ext uri="{FF2B5EF4-FFF2-40B4-BE49-F238E27FC236}">
                <a16:creationId xmlns:a16="http://schemas.microsoft.com/office/drawing/2014/main" id="{3A8933AE-A67B-3EB3-1BA4-18D106F47230}"/>
              </a:ext>
            </a:extLst>
          </p:cNvPr>
          <p:cNvCxnSpPr/>
          <p:nvPr/>
        </p:nvCxnSpPr>
        <p:spPr>
          <a:xfrm>
            <a:off x="1356472" y="4406341"/>
            <a:ext cx="4283825" cy="0"/>
          </a:xfrm>
          <a:prstGeom prst="line">
            <a:avLst/>
          </a:prstGeom>
          <a:ln w="38100">
            <a:solidFill>
              <a:srgbClr val="FEE776"/>
            </a:solidFill>
          </a:ln>
        </p:spPr>
        <p:style>
          <a:lnRef idx="2">
            <a:schemeClr val="accent1"/>
          </a:lnRef>
          <a:fillRef idx="0">
            <a:schemeClr val="accent1"/>
          </a:fillRef>
          <a:effectRef idx="1">
            <a:schemeClr val="accent1"/>
          </a:effectRef>
          <a:fontRef idx="minor">
            <a:schemeClr val="tx1"/>
          </a:fontRef>
        </p:style>
      </p:cxnSp>
      <p:sp>
        <p:nvSpPr>
          <p:cNvPr id="17" name="Subtitle 2">
            <a:extLst>
              <a:ext uri="{FF2B5EF4-FFF2-40B4-BE49-F238E27FC236}">
                <a16:creationId xmlns:a16="http://schemas.microsoft.com/office/drawing/2014/main" id="{86CD5DFE-82B5-699A-58D7-5B951BF1D10B}"/>
              </a:ext>
            </a:extLst>
          </p:cNvPr>
          <p:cNvSpPr txBox="1">
            <a:spLocks/>
          </p:cNvSpPr>
          <p:nvPr/>
        </p:nvSpPr>
        <p:spPr>
          <a:xfrm>
            <a:off x="5924594" y="2708296"/>
            <a:ext cx="9144000" cy="69943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AU" sz="2800" b="1" dirty="0">
                <a:solidFill>
                  <a:srgbClr val="F7F7F4"/>
                </a:solidFill>
                <a:latin typeface="Roboto" panose="02000000000000000000" pitchFamily="2" charset="0"/>
                <a:ea typeface="Roboto" panose="02000000000000000000" pitchFamily="2" charset="0"/>
              </a:rPr>
              <a:t>Stop your</a:t>
            </a:r>
          </a:p>
        </p:txBody>
      </p:sp>
      <p:sp>
        <p:nvSpPr>
          <p:cNvPr id="18" name="Subtitle 2">
            <a:extLst>
              <a:ext uri="{FF2B5EF4-FFF2-40B4-BE49-F238E27FC236}">
                <a16:creationId xmlns:a16="http://schemas.microsoft.com/office/drawing/2014/main" id="{42742DE1-843D-1F9A-079C-150B92A73895}"/>
              </a:ext>
            </a:extLst>
          </p:cNvPr>
          <p:cNvSpPr txBox="1">
            <a:spLocks/>
          </p:cNvSpPr>
          <p:nvPr/>
        </p:nvSpPr>
        <p:spPr>
          <a:xfrm>
            <a:off x="5845346" y="3079283"/>
            <a:ext cx="9144000" cy="69943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AU" sz="2800" b="1" i="1" dirty="0">
                <a:solidFill>
                  <a:srgbClr val="F7F7F4"/>
                </a:solidFill>
                <a:latin typeface="Roboto" panose="02000000000000000000" pitchFamily="2" charset="0"/>
                <a:ea typeface="Roboto" panose="02000000000000000000" pitchFamily="2" charset="0"/>
              </a:rPr>
              <a:t>scroll</a:t>
            </a:r>
          </a:p>
        </p:txBody>
      </p:sp>
      <p:sp>
        <p:nvSpPr>
          <p:cNvPr id="19" name="Subtitle 2">
            <a:extLst>
              <a:ext uri="{FF2B5EF4-FFF2-40B4-BE49-F238E27FC236}">
                <a16:creationId xmlns:a16="http://schemas.microsoft.com/office/drawing/2014/main" id="{B74AC130-3492-9A61-56D2-5BF9D5BB83B5}"/>
              </a:ext>
            </a:extLst>
          </p:cNvPr>
          <p:cNvSpPr txBox="1">
            <a:spLocks/>
          </p:cNvSpPr>
          <p:nvPr/>
        </p:nvSpPr>
        <p:spPr>
          <a:xfrm>
            <a:off x="6656114" y="3867830"/>
            <a:ext cx="9144000" cy="69943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AU" b="1" dirty="0">
                <a:solidFill>
                  <a:srgbClr val="333333"/>
                </a:solidFill>
                <a:latin typeface="Roboto" panose="02000000000000000000" pitchFamily="2" charset="0"/>
                <a:ea typeface="Roboto" panose="02000000000000000000" pitchFamily="2" charset="0"/>
              </a:rPr>
              <a:t>Check</a:t>
            </a:r>
          </a:p>
        </p:txBody>
      </p:sp>
      <p:sp>
        <p:nvSpPr>
          <p:cNvPr id="20" name="Subtitle 2">
            <a:extLst>
              <a:ext uri="{FF2B5EF4-FFF2-40B4-BE49-F238E27FC236}">
                <a16:creationId xmlns:a16="http://schemas.microsoft.com/office/drawing/2014/main" id="{D610D496-3142-F3E7-082F-443CB013F49E}"/>
              </a:ext>
            </a:extLst>
          </p:cNvPr>
          <p:cNvSpPr txBox="1">
            <a:spLocks/>
          </p:cNvSpPr>
          <p:nvPr/>
        </p:nvSpPr>
        <p:spPr>
          <a:xfrm>
            <a:off x="6692690" y="4139118"/>
            <a:ext cx="9144000" cy="69943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AU" b="1" i="1" dirty="0">
                <a:solidFill>
                  <a:srgbClr val="333333"/>
                </a:solidFill>
                <a:latin typeface="Roboto" panose="02000000000000000000" pitchFamily="2" charset="0"/>
                <a:ea typeface="Roboto" panose="02000000000000000000" pitchFamily="2" charset="0"/>
              </a:rPr>
              <a:t>warning</a:t>
            </a:r>
          </a:p>
        </p:txBody>
      </p:sp>
      <p:sp>
        <p:nvSpPr>
          <p:cNvPr id="21" name="Subtitle 2">
            <a:extLst>
              <a:ext uri="{FF2B5EF4-FFF2-40B4-BE49-F238E27FC236}">
                <a16:creationId xmlns:a16="http://schemas.microsoft.com/office/drawing/2014/main" id="{E46DA809-5B45-E812-8CC0-F2B1DEA77EB2}"/>
              </a:ext>
            </a:extLst>
          </p:cNvPr>
          <p:cNvSpPr txBox="1">
            <a:spLocks/>
          </p:cNvSpPr>
          <p:nvPr/>
        </p:nvSpPr>
        <p:spPr>
          <a:xfrm>
            <a:off x="6674402" y="4406341"/>
            <a:ext cx="9144000" cy="69943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AU" b="1" dirty="0">
                <a:solidFill>
                  <a:srgbClr val="333333"/>
                </a:solidFill>
                <a:latin typeface="Roboto" panose="02000000000000000000" pitchFamily="2" charset="0"/>
                <a:ea typeface="Roboto" panose="02000000000000000000" pitchFamily="2" charset="0"/>
              </a:rPr>
              <a:t>signs</a:t>
            </a:r>
          </a:p>
        </p:txBody>
      </p:sp>
      <p:sp>
        <p:nvSpPr>
          <p:cNvPr id="22" name="Subtitle 2">
            <a:extLst>
              <a:ext uri="{FF2B5EF4-FFF2-40B4-BE49-F238E27FC236}">
                <a16:creationId xmlns:a16="http://schemas.microsoft.com/office/drawing/2014/main" id="{47CE8C8D-F7A9-98E1-CC68-4FE8EA4878F7}"/>
              </a:ext>
            </a:extLst>
          </p:cNvPr>
          <p:cNvSpPr txBox="1">
            <a:spLocks/>
          </p:cNvSpPr>
          <p:nvPr/>
        </p:nvSpPr>
        <p:spPr>
          <a:xfrm>
            <a:off x="6674402" y="5658374"/>
            <a:ext cx="9144000" cy="69943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AU" sz="1500" b="1" dirty="0">
                <a:solidFill>
                  <a:srgbClr val="F7F7F4"/>
                </a:solidFill>
                <a:latin typeface="Roboto" panose="02000000000000000000" pitchFamily="2" charset="0"/>
                <a:ea typeface="Roboto" panose="02000000000000000000" pitchFamily="2" charset="0"/>
              </a:rPr>
              <a:t>Protect </a:t>
            </a:r>
            <a:r>
              <a:rPr lang="en-AU" sz="1500" b="1" i="1" dirty="0">
                <a:solidFill>
                  <a:srgbClr val="F7F7F4"/>
                </a:solidFill>
                <a:latin typeface="Roboto" panose="02000000000000000000" pitchFamily="2" charset="0"/>
                <a:ea typeface="Roboto" panose="02000000000000000000" pitchFamily="2" charset="0"/>
              </a:rPr>
              <a:t>yourself</a:t>
            </a:r>
          </a:p>
        </p:txBody>
      </p:sp>
      <p:pic>
        <p:nvPicPr>
          <p:cNvPr id="23" name="Picture 22">
            <a:extLst>
              <a:ext uri="{FF2B5EF4-FFF2-40B4-BE49-F238E27FC236}">
                <a16:creationId xmlns:a16="http://schemas.microsoft.com/office/drawing/2014/main" id="{4BEDEE28-5100-ECAF-D402-1F00D36373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46778" y="727510"/>
            <a:ext cx="5776615" cy="8663541"/>
          </a:xfrm>
          <a:prstGeom prst="rect">
            <a:avLst/>
          </a:prstGeom>
        </p:spPr>
      </p:pic>
      <p:pic>
        <p:nvPicPr>
          <p:cNvPr id="25" name="Picture 24">
            <a:extLst>
              <a:ext uri="{FF2B5EF4-FFF2-40B4-BE49-F238E27FC236}">
                <a16:creationId xmlns:a16="http://schemas.microsoft.com/office/drawing/2014/main" id="{6C8B5E60-B779-81A6-857C-AED191EA90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8607" y="298082"/>
            <a:ext cx="10934458" cy="1275687"/>
          </a:xfrm>
          <a:prstGeom prst="rect">
            <a:avLst/>
          </a:prstGeom>
        </p:spPr>
      </p:pic>
    </p:spTree>
    <p:extLst>
      <p:ext uri="{BB962C8B-B14F-4D97-AF65-F5344CB8AC3E}">
        <p14:creationId xmlns:p14="http://schemas.microsoft.com/office/powerpoint/2010/main" val="267845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5B8F8-E633-FD35-E4EA-FCC8EDF0371A}"/>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360D24CF-1296-A6CD-757B-CB3B9427B533}"/>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EC07DA2F-ECED-9EC2-6F7B-98AA8386B1EF}"/>
              </a:ext>
            </a:extLst>
          </p:cNvPr>
          <p:cNvSpPr>
            <a:spLocks noGrp="1"/>
          </p:cNvSpPr>
          <p:nvPr>
            <p:ph type="ctrTitle"/>
          </p:nvPr>
        </p:nvSpPr>
        <p:spPr>
          <a:xfrm>
            <a:off x="1522473" y="-293396"/>
            <a:ext cx="9144000" cy="2387600"/>
          </a:xfrm>
          <a:effectLst>
            <a:outerShdw blurRad="50800" dist="38100" dir="2700000" algn="tl" rotWithShape="0">
              <a:prstClr val="black">
                <a:alpha val="40000"/>
              </a:prstClr>
            </a:outerShdw>
          </a:effectLst>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r>
              <a:rPr lang="en-AU" sz="4400" b="1" dirty="0">
                <a:solidFill>
                  <a:schemeClr val="bg1"/>
                </a:solidFill>
                <a:latin typeface="Roboto" panose="02000000000000000000" pitchFamily="2" charset="0"/>
                <a:ea typeface="Roboto" panose="02000000000000000000" pitchFamily="2" charset="0"/>
              </a:rPr>
              <a:t>What is ClickFit?</a:t>
            </a:r>
            <a:br>
              <a:rPr lang="en-AU" sz="4800" dirty="0">
                <a:solidFill>
                  <a:srgbClr val="043092"/>
                </a:solidFill>
              </a:rPr>
            </a:br>
            <a:endParaRPr lang="en-AU" sz="4400" dirty="0">
              <a:solidFill>
                <a:srgbClr val="043092"/>
              </a:solidFill>
            </a:endParaRPr>
          </a:p>
        </p:txBody>
      </p:sp>
      <p:sp>
        <p:nvSpPr>
          <p:cNvPr id="34" name="Rectangle: Rounded Corners 33">
            <a:extLst>
              <a:ext uri="{FF2B5EF4-FFF2-40B4-BE49-F238E27FC236}">
                <a16:creationId xmlns:a16="http://schemas.microsoft.com/office/drawing/2014/main" id="{D1A9DB66-546B-ABDC-26CE-017D8DFFE3F9}"/>
              </a:ext>
            </a:extLst>
          </p:cNvPr>
          <p:cNvSpPr/>
          <p:nvPr/>
        </p:nvSpPr>
        <p:spPr>
          <a:xfrm>
            <a:off x="569352" y="1654152"/>
            <a:ext cx="8073903" cy="2177993"/>
          </a:xfrm>
          <a:prstGeom prst="roundRect">
            <a:avLst/>
          </a:prstGeom>
          <a:solidFill>
            <a:srgbClr val="F7F7F4"/>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graphicFrame>
        <p:nvGraphicFramePr>
          <p:cNvPr id="31" name="Diagram 30">
            <a:extLst>
              <a:ext uri="{FF2B5EF4-FFF2-40B4-BE49-F238E27FC236}">
                <a16:creationId xmlns:a16="http://schemas.microsoft.com/office/drawing/2014/main" id="{8CAB7E1F-1439-99CB-A339-B534F5C98AAE}"/>
              </a:ext>
            </a:extLst>
          </p:cNvPr>
          <p:cNvGraphicFramePr>
            <a:graphicFrameLocks/>
          </p:cNvGraphicFramePr>
          <p:nvPr>
            <p:extLst>
              <p:ext uri="{D42A27DB-BD31-4B8C-83A1-F6EECF244321}">
                <p14:modId xmlns:p14="http://schemas.microsoft.com/office/powerpoint/2010/main" val="2758417824"/>
              </p:ext>
            </p:extLst>
          </p:nvPr>
        </p:nvGraphicFramePr>
        <p:xfrm>
          <a:off x="573295" y="2086962"/>
          <a:ext cx="8301331" cy="5144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 name="TextBox 32">
            <a:extLst>
              <a:ext uri="{FF2B5EF4-FFF2-40B4-BE49-F238E27FC236}">
                <a16:creationId xmlns:a16="http://schemas.microsoft.com/office/drawing/2014/main" id="{BE606AC6-16B9-BF68-FCA0-3DDCA645870E}"/>
              </a:ext>
            </a:extLst>
          </p:cNvPr>
          <p:cNvSpPr txBox="1">
            <a:spLocks/>
          </p:cNvSpPr>
          <p:nvPr/>
        </p:nvSpPr>
        <p:spPr>
          <a:xfrm>
            <a:off x="979438" y="1913849"/>
            <a:ext cx="8073903" cy="2308324"/>
          </a:xfrm>
          <a:prstGeom prst="rect">
            <a:avLst/>
          </a:prstGeom>
          <a:noFill/>
        </p:spPr>
        <p:txBody>
          <a:bodyPr wrap="square">
            <a:spAutoFit/>
          </a:bodyPr>
          <a:lstStyle/>
          <a:p>
            <a:r>
              <a:rPr lang="en-AU" sz="2400" b="1" dirty="0">
                <a:solidFill>
                  <a:srgbClr val="333333"/>
                </a:solidFill>
                <a:latin typeface="Roboto" panose="02000000000000000000" pitchFamily="2" charset="0"/>
                <a:ea typeface="Roboto" panose="02000000000000000000" pitchFamily="2" charset="0"/>
              </a:rPr>
              <a:t>ClickFit helps Australians:</a:t>
            </a:r>
          </a:p>
          <a:p>
            <a:pPr marL="285750" indent="-285750">
              <a:buFont typeface="Arial" panose="020B0604020202020204" pitchFamily="34" charset="0"/>
              <a:buChar char="•"/>
            </a:pPr>
            <a:r>
              <a:rPr lang="en-AU" sz="2400" dirty="0">
                <a:solidFill>
                  <a:srgbClr val="333333"/>
                </a:solidFill>
                <a:latin typeface="Roboto" panose="02000000000000000000" pitchFamily="2" charset="0"/>
                <a:ea typeface="Roboto" panose="02000000000000000000" pitchFamily="2" charset="0"/>
              </a:rPr>
              <a:t>Recognise warning signs of romance scams</a:t>
            </a:r>
          </a:p>
          <a:p>
            <a:pPr marL="285750" indent="-285750">
              <a:buFont typeface="Arial" panose="020B0604020202020204" pitchFamily="34" charset="0"/>
              <a:buChar char="•"/>
            </a:pPr>
            <a:r>
              <a:rPr lang="en-AU" sz="2400" dirty="0">
                <a:solidFill>
                  <a:srgbClr val="333333"/>
                </a:solidFill>
                <a:latin typeface="Roboto" panose="02000000000000000000" pitchFamily="2" charset="0"/>
                <a:ea typeface="Roboto" panose="02000000000000000000" pitchFamily="2" charset="0"/>
              </a:rPr>
              <a:t>Build simple safety habits </a:t>
            </a:r>
          </a:p>
          <a:p>
            <a:pPr marL="285750" indent="-285750">
              <a:buFont typeface="Arial" panose="020B0604020202020204" pitchFamily="34" charset="0"/>
              <a:buChar char="•"/>
            </a:pPr>
            <a:r>
              <a:rPr lang="en-AU" sz="2400" dirty="0">
                <a:solidFill>
                  <a:srgbClr val="333333"/>
                </a:solidFill>
                <a:latin typeface="Roboto" panose="02000000000000000000" pitchFamily="2" charset="0"/>
                <a:ea typeface="Roboto" panose="02000000000000000000" pitchFamily="2" charset="0"/>
              </a:rPr>
              <a:t>Feel confident online</a:t>
            </a:r>
          </a:p>
          <a:p>
            <a:endParaRPr lang="en-AU" sz="2400" b="1" dirty="0">
              <a:solidFill>
                <a:srgbClr val="333333"/>
              </a:solidFill>
              <a:latin typeface="Roboto" panose="02000000000000000000" pitchFamily="2" charset="0"/>
              <a:ea typeface="Roboto" panose="02000000000000000000" pitchFamily="2" charset="0"/>
            </a:endParaRPr>
          </a:p>
          <a:p>
            <a:endParaRPr lang="en-AU" sz="2400" b="1" dirty="0">
              <a:solidFill>
                <a:srgbClr val="333333"/>
              </a:solidFill>
              <a:latin typeface="Roboto" panose="02000000000000000000" pitchFamily="2" charset="0"/>
              <a:ea typeface="Roboto" panose="02000000000000000000" pitchFamily="2" charset="0"/>
            </a:endParaRPr>
          </a:p>
        </p:txBody>
      </p:sp>
      <p:sp>
        <p:nvSpPr>
          <p:cNvPr id="18" name="TextBox 17">
            <a:extLst>
              <a:ext uri="{FF2B5EF4-FFF2-40B4-BE49-F238E27FC236}">
                <a16:creationId xmlns:a16="http://schemas.microsoft.com/office/drawing/2014/main" id="{5054F757-7197-8034-1706-0B51CF481C77}"/>
              </a:ext>
            </a:extLst>
          </p:cNvPr>
          <p:cNvSpPr txBox="1"/>
          <p:nvPr/>
        </p:nvSpPr>
        <p:spPr>
          <a:xfrm>
            <a:off x="573294" y="5573495"/>
            <a:ext cx="8037306" cy="646331"/>
          </a:xfrm>
          <a:prstGeom prst="rect">
            <a:avLst/>
          </a:prstGeom>
          <a:solidFill>
            <a:schemeClr val="accent6">
              <a:lumMod val="60000"/>
              <a:lumOff val="40000"/>
            </a:schemeClr>
          </a:solidFill>
          <a:ln>
            <a:solidFill>
              <a:schemeClr val="accent6"/>
            </a:solidFill>
          </a:ln>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spcBef>
                <a:spcPts val="1200"/>
              </a:spcBef>
            </a:pPr>
            <a:r>
              <a:rPr lang="en-AU" b="1" i="1" dirty="0">
                <a:solidFill>
                  <a:srgbClr val="333333"/>
                </a:solidFill>
              </a:rPr>
              <a:t>NetCop Gary and Agent Index are here to give you tips on how to avoid getting scammed and protect yourself online!</a:t>
            </a:r>
          </a:p>
        </p:txBody>
      </p:sp>
      <p:pic>
        <p:nvPicPr>
          <p:cNvPr id="20" name="Picture 19">
            <a:extLst>
              <a:ext uri="{FF2B5EF4-FFF2-40B4-BE49-F238E27FC236}">
                <a16:creationId xmlns:a16="http://schemas.microsoft.com/office/drawing/2014/main" id="{EF441274-B16D-E7BE-C3B7-612C2FE510B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37769" y="1227550"/>
            <a:ext cx="3754231" cy="5630449"/>
          </a:xfrm>
          <a:prstGeom prst="rect">
            <a:avLst/>
          </a:prstGeom>
        </p:spPr>
      </p:pic>
      <p:sp>
        <p:nvSpPr>
          <p:cNvPr id="21" name="Slide Number Placeholder 20">
            <a:extLst>
              <a:ext uri="{FF2B5EF4-FFF2-40B4-BE49-F238E27FC236}">
                <a16:creationId xmlns:a16="http://schemas.microsoft.com/office/drawing/2014/main" id="{F3CDE50E-B2D3-2568-C851-70CFBEFC7A29}"/>
              </a:ext>
            </a:extLst>
          </p:cNvPr>
          <p:cNvSpPr>
            <a:spLocks noGrp="1"/>
          </p:cNvSpPr>
          <p:nvPr>
            <p:ph type="sldNum" sz="quarter" idx="12"/>
          </p:nvPr>
        </p:nvSpPr>
        <p:spPr/>
        <p:txBody>
          <a:bodyPr/>
          <a:lstStyle/>
          <a:p>
            <a:fld id="{767EC34B-91A6-4B61-BBBE-E03303E62FA7}" type="slidenum">
              <a:rPr lang="en-AU" smtClean="0"/>
              <a:t>2</a:t>
            </a:fld>
            <a:endParaRPr lang="en-AU"/>
          </a:p>
        </p:txBody>
      </p:sp>
    </p:spTree>
    <p:extLst>
      <p:ext uri="{BB962C8B-B14F-4D97-AF65-F5344CB8AC3E}">
        <p14:creationId xmlns:p14="http://schemas.microsoft.com/office/powerpoint/2010/main" val="3297303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327D0-4A08-7258-5F3F-6129C5C4D006}"/>
            </a:ext>
          </a:extLst>
        </p:cNvPr>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587EE01C-AB86-6D21-3C95-F42EB43559DC}"/>
              </a:ext>
            </a:extLst>
          </p:cNvPr>
          <p:cNvSpPr/>
          <p:nvPr/>
        </p:nvSpPr>
        <p:spPr>
          <a:xfrm>
            <a:off x="970538" y="2259371"/>
            <a:ext cx="9938123" cy="2177993"/>
          </a:xfrm>
          <a:prstGeom prst="roundRect">
            <a:avLst/>
          </a:prstGeom>
          <a:solidFill>
            <a:srgbClr val="F7F7F4"/>
          </a:solidFill>
          <a:ln w="190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4" name="Subtitle 2">
            <a:extLst>
              <a:ext uri="{FF2B5EF4-FFF2-40B4-BE49-F238E27FC236}">
                <a16:creationId xmlns:a16="http://schemas.microsoft.com/office/drawing/2014/main" id="{D12C1642-D935-5584-1F28-0BFD7BA30385}"/>
              </a:ext>
            </a:extLst>
          </p:cNvPr>
          <p:cNvSpPr txBox="1">
            <a:spLocks/>
          </p:cNvSpPr>
          <p:nvPr/>
        </p:nvSpPr>
        <p:spPr>
          <a:xfrm>
            <a:off x="6096000" y="316825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2" name="Title 15">
            <a:extLst>
              <a:ext uri="{FF2B5EF4-FFF2-40B4-BE49-F238E27FC236}">
                <a16:creationId xmlns:a16="http://schemas.microsoft.com/office/drawing/2014/main" id="{8140BD13-AADC-EFD6-7FFB-E8FFFD62B7FF}"/>
              </a:ext>
            </a:extLst>
          </p:cNvPr>
          <p:cNvSpPr txBox="1">
            <a:spLocks/>
          </p:cNvSpPr>
          <p:nvPr/>
        </p:nvSpPr>
        <p:spPr>
          <a:xfrm>
            <a:off x="0" y="920968"/>
            <a:ext cx="12188950" cy="132996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br>
              <a:rPr lang="en-AU" sz="1800"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b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This session is about confidence - not fear</a:t>
            </a:r>
            <a:br>
              <a:rPr lang="en-AU" sz="4800" dirty="0">
                <a:solidFill>
                  <a:schemeClr val="bg1"/>
                </a:solidFill>
                <a:effectLst>
                  <a:outerShdw blurRad="50800" dist="38100" dir="2700000" algn="tl" rotWithShape="0">
                    <a:prstClr val="black">
                      <a:alpha val="40000"/>
                    </a:prstClr>
                  </a:outerShdw>
                </a:effectLst>
              </a:rPr>
            </a:br>
            <a:endParaRPr lang="en-AU" sz="4400" dirty="0">
              <a:solidFill>
                <a:schemeClr val="bg1"/>
              </a:solidFill>
              <a:effectLst>
                <a:outerShdw blurRad="50800" dist="38100" dir="2700000" algn="tl" rotWithShape="0">
                  <a:prstClr val="black">
                    <a:alpha val="40000"/>
                  </a:prstClr>
                </a:outerShdw>
              </a:effectLst>
            </a:endParaRPr>
          </a:p>
        </p:txBody>
      </p:sp>
      <p:sp>
        <p:nvSpPr>
          <p:cNvPr id="5" name="TextBox 4">
            <a:extLst>
              <a:ext uri="{FF2B5EF4-FFF2-40B4-BE49-F238E27FC236}">
                <a16:creationId xmlns:a16="http://schemas.microsoft.com/office/drawing/2014/main" id="{F3912A41-FC5F-DFEB-1627-6CFE785286DB}"/>
              </a:ext>
            </a:extLst>
          </p:cNvPr>
          <p:cNvSpPr txBox="1"/>
          <p:nvPr/>
        </p:nvSpPr>
        <p:spPr>
          <a:xfrm>
            <a:off x="1477481" y="2663564"/>
            <a:ext cx="8924238" cy="1369606"/>
          </a:xfrm>
          <a:prstGeom prst="rect">
            <a:avLst/>
          </a:prstGeom>
          <a:noFill/>
        </p:spPr>
        <p:txBody>
          <a:bodyPr wrap="none" rtlCol="0">
            <a:spAutoFit/>
          </a:bodyPr>
          <a:lstStyle/>
          <a:p>
            <a:pPr marL="457200" indent="-457200">
              <a:spcBef>
                <a:spcPts val="300"/>
              </a:spcBef>
              <a:buFont typeface="Arial" panose="020B0604020202020204" pitchFamily="34" charset="0"/>
              <a:buChar char="•"/>
            </a:pPr>
            <a:r>
              <a:rPr lang="en-AU" sz="2600" dirty="0">
                <a:solidFill>
                  <a:srgbClr val="333333"/>
                </a:solidFill>
                <a:latin typeface="Roboto" panose="02000000000000000000" pitchFamily="2" charset="0"/>
                <a:ea typeface="Roboto" panose="02000000000000000000" pitchFamily="2" charset="0"/>
              </a:rPr>
              <a:t>More Australians are meeting people online</a:t>
            </a:r>
          </a:p>
          <a:p>
            <a:pPr marL="457200" indent="-457200">
              <a:spcBef>
                <a:spcPts val="300"/>
              </a:spcBef>
              <a:buFont typeface="Arial" panose="020B0604020202020204" pitchFamily="34" charset="0"/>
              <a:buChar char="•"/>
            </a:pPr>
            <a:r>
              <a:rPr lang="en-AU" sz="2600" dirty="0">
                <a:solidFill>
                  <a:srgbClr val="333333"/>
                </a:solidFill>
                <a:latin typeface="Roboto" panose="02000000000000000000" pitchFamily="2" charset="0"/>
                <a:ea typeface="Roboto" panose="02000000000000000000" pitchFamily="2" charset="0"/>
              </a:rPr>
              <a:t>Most people who are scammed are kind, trusting people</a:t>
            </a:r>
          </a:p>
          <a:p>
            <a:pPr marL="457200" indent="-457200">
              <a:spcBef>
                <a:spcPts val="300"/>
              </a:spcBef>
              <a:buFont typeface="Arial" panose="020B0604020202020204" pitchFamily="34" charset="0"/>
              <a:buChar char="•"/>
            </a:pPr>
            <a:r>
              <a:rPr lang="en-AU" sz="2600" dirty="0">
                <a:solidFill>
                  <a:srgbClr val="333333"/>
                </a:solidFill>
                <a:latin typeface="Roboto" panose="02000000000000000000" pitchFamily="2" charset="0"/>
                <a:ea typeface="Roboto" panose="02000000000000000000" pitchFamily="2" charset="0"/>
              </a:rPr>
              <a:t>Anyone can be targeted – </a:t>
            </a:r>
            <a:r>
              <a:rPr lang="en-AU" sz="2600" b="1" dirty="0">
                <a:solidFill>
                  <a:srgbClr val="333333"/>
                </a:solidFill>
                <a:latin typeface="Roboto" panose="02000000000000000000" pitchFamily="2" charset="0"/>
                <a:ea typeface="Roboto" panose="02000000000000000000" pitchFamily="2" charset="0"/>
              </a:rPr>
              <a:t>it’s not a personal failure</a:t>
            </a:r>
          </a:p>
        </p:txBody>
      </p:sp>
      <p:sp>
        <p:nvSpPr>
          <p:cNvPr id="7" name="TextBox 6">
            <a:extLst>
              <a:ext uri="{FF2B5EF4-FFF2-40B4-BE49-F238E27FC236}">
                <a16:creationId xmlns:a16="http://schemas.microsoft.com/office/drawing/2014/main" id="{94CF6E0F-B9CB-6375-CBD8-2AC5EAFF64F8}"/>
              </a:ext>
            </a:extLst>
          </p:cNvPr>
          <p:cNvSpPr txBox="1"/>
          <p:nvPr/>
        </p:nvSpPr>
        <p:spPr>
          <a:xfrm>
            <a:off x="970538" y="4942055"/>
            <a:ext cx="9938122" cy="578882"/>
          </a:xfrm>
          <a:prstGeom prst="roundRect">
            <a:avLst/>
          </a:prstGeom>
          <a:solidFill>
            <a:schemeClr val="accent6">
              <a:lumMod val="60000"/>
              <a:lumOff val="40000"/>
            </a:schemeClr>
          </a:solidFill>
          <a:ln>
            <a:noFill/>
          </a:ln>
          <a:effectLst>
            <a:outerShdw blurRad="50800" dist="38100" dir="2700000" algn="tl" rotWithShape="0">
              <a:prstClr val="black">
                <a:alpha val="40000"/>
              </a:prstClr>
            </a:outerShdw>
          </a:effectLst>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AU" sz="2800" b="1" dirty="0">
                <a:solidFill>
                  <a:srgbClr val="333333"/>
                </a:solidFill>
                <a:latin typeface="Roboto" panose="02000000000000000000" pitchFamily="2" charset="0"/>
                <a:ea typeface="Roboto" panose="02000000000000000000" pitchFamily="2" charset="0"/>
              </a:rPr>
              <a:t> Learning a few healthy habits can greatly reduce your risk     </a:t>
            </a:r>
          </a:p>
        </p:txBody>
      </p:sp>
      <p:sp>
        <p:nvSpPr>
          <p:cNvPr id="15" name="Slide Number Placeholder 14">
            <a:extLst>
              <a:ext uri="{FF2B5EF4-FFF2-40B4-BE49-F238E27FC236}">
                <a16:creationId xmlns:a16="http://schemas.microsoft.com/office/drawing/2014/main" id="{0D7FCD48-E384-8604-6B87-E66EF3FE8939}"/>
              </a:ext>
            </a:extLst>
          </p:cNvPr>
          <p:cNvSpPr>
            <a:spLocks noGrp="1"/>
          </p:cNvSpPr>
          <p:nvPr>
            <p:ph type="sldNum" sz="quarter" idx="12"/>
          </p:nvPr>
        </p:nvSpPr>
        <p:spPr/>
        <p:txBody>
          <a:bodyPr/>
          <a:lstStyle/>
          <a:p>
            <a:fld id="{767EC34B-91A6-4B61-BBBE-E03303E62FA7}" type="slidenum">
              <a:rPr lang="en-AU" smtClean="0"/>
              <a:t>3</a:t>
            </a:fld>
            <a:endParaRPr lang="en-AU" dirty="0"/>
          </a:p>
        </p:txBody>
      </p:sp>
    </p:spTree>
    <p:extLst>
      <p:ext uri="{BB962C8B-B14F-4D97-AF65-F5344CB8AC3E}">
        <p14:creationId xmlns:p14="http://schemas.microsoft.com/office/powerpoint/2010/main" val="2374403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4112C-D737-BB9E-B4B6-8B24145A390F}"/>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76888DCC-475C-136A-9C8C-8B1C3CC34E0A}"/>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graphicFrame>
        <p:nvGraphicFramePr>
          <p:cNvPr id="2" name="Diagram 1">
            <a:extLst>
              <a:ext uri="{FF2B5EF4-FFF2-40B4-BE49-F238E27FC236}">
                <a16:creationId xmlns:a16="http://schemas.microsoft.com/office/drawing/2014/main" id="{8F797012-6F72-0E62-BF23-190A4398DB14}"/>
              </a:ext>
            </a:extLst>
          </p:cNvPr>
          <p:cNvGraphicFramePr/>
          <p:nvPr>
            <p:extLst>
              <p:ext uri="{D42A27DB-BD31-4B8C-83A1-F6EECF244321}">
                <p14:modId xmlns:p14="http://schemas.microsoft.com/office/powerpoint/2010/main" val="1788977290"/>
              </p:ext>
            </p:extLst>
          </p:nvPr>
        </p:nvGraphicFramePr>
        <p:xfrm>
          <a:off x="284497" y="1635628"/>
          <a:ext cx="11907503" cy="458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5">
            <a:extLst>
              <a:ext uri="{FF2B5EF4-FFF2-40B4-BE49-F238E27FC236}">
                <a16:creationId xmlns:a16="http://schemas.microsoft.com/office/drawing/2014/main" id="{4D67487D-5C49-5195-2E2D-CE38BE478CD6}"/>
              </a:ext>
            </a:extLst>
          </p:cNvPr>
          <p:cNvSpPr txBox="1">
            <a:spLocks/>
          </p:cNvSpPr>
          <p:nvPr/>
        </p:nvSpPr>
        <p:spPr>
          <a:xfrm>
            <a:off x="284497" y="0"/>
            <a:ext cx="12188950" cy="132996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Understanding romance scams</a:t>
            </a:r>
          </a:p>
        </p:txBody>
      </p:sp>
      <p:sp>
        <p:nvSpPr>
          <p:cNvPr id="14" name="TextBox 13">
            <a:extLst>
              <a:ext uri="{FF2B5EF4-FFF2-40B4-BE49-F238E27FC236}">
                <a16:creationId xmlns:a16="http://schemas.microsoft.com/office/drawing/2014/main" id="{383A263C-8E60-8E03-F072-1DD9629C92C1}"/>
              </a:ext>
            </a:extLst>
          </p:cNvPr>
          <p:cNvSpPr txBox="1"/>
          <p:nvPr/>
        </p:nvSpPr>
        <p:spPr>
          <a:xfrm>
            <a:off x="1329589" y="1652591"/>
            <a:ext cx="4622104" cy="1277273"/>
          </a:xfrm>
          <a:prstGeom prst="rect">
            <a:avLst/>
          </a:prstGeom>
          <a:noFill/>
        </p:spPr>
        <p:txBody>
          <a:bodyPr wrap="square">
            <a:spAutoFit/>
          </a:bodyPr>
          <a:lstStyle/>
          <a:p>
            <a:r>
              <a:rPr lang="en-AU" sz="7700"/>
              <a:t>💕</a:t>
            </a:r>
            <a:endParaRPr lang="en-AU" sz="7700" dirty="0"/>
          </a:p>
        </p:txBody>
      </p:sp>
      <p:sp>
        <p:nvSpPr>
          <p:cNvPr id="16" name="TextBox 15">
            <a:extLst>
              <a:ext uri="{FF2B5EF4-FFF2-40B4-BE49-F238E27FC236}">
                <a16:creationId xmlns:a16="http://schemas.microsoft.com/office/drawing/2014/main" id="{85135CEB-9C6E-12BB-8D08-2DE4A7024D1D}"/>
              </a:ext>
            </a:extLst>
          </p:cNvPr>
          <p:cNvSpPr txBox="1"/>
          <p:nvPr/>
        </p:nvSpPr>
        <p:spPr>
          <a:xfrm>
            <a:off x="1490597" y="3374139"/>
            <a:ext cx="6237960" cy="1107996"/>
          </a:xfrm>
          <a:prstGeom prst="rect">
            <a:avLst/>
          </a:prstGeom>
          <a:noFill/>
        </p:spPr>
        <p:txBody>
          <a:bodyPr wrap="square">
            <a:spAutoFit/>
          </a:bodyPr>
          <a:lstStyle/>
          <a:p>
            <a:r>
              <a:rPr lang="en-AU" sz="6600" dirty="0"/>
              <a:t>📝</a:t>
            </a:r>
          </a:p>
        </p:txBody>
      </p:sp>
      <p:sp>
        <p:nvSpPr>
          <p:cNvPr id="18" name="TextBox 17">
            <a:extLst>
              <a:ext uri="{FF2B5EF4-FFF2-40B4-BE49-F238E27FC236}">
                <a16:creationId xmlns:a16="http://schemas.microsoft.com/office/drawing/2014/main" id="{20548791-5841-424A-7427-E5BA1347997B}"/>
              </a:ext>
            </a:extLst>
          </p:cNvPr>
          <p:cNvSpPr txBox="1"/>
          <p:nvPr/>
        </p:nvSpPr>
        <p:spPr>
          <a:xfrm>
            <a:off x="1490597" y="5039144"/>
            <a:ext cx="6237960" cy="1107996"/>
          </a:xfrm>
          <a:prstGeom prst="rect">
            <a:avLst/>
          </a:prstGeom>
          <a:noFill/>
        </p:spPr>
        <p:txBody>
          <a:bodyPr wrap="square">
            <a:spAutoFit/>
          </a:bodyPr>
          <a:lstStyle/>
          <a:p>
            <a:r>
              <a:rPr lang="en-AU" sz="6600" dirty="0"/>
              <a:t>😔</a:t>
            </a:r>
          </a:p>
        </p:txBody>
      </p:sp>
      <p:sp>
        <p:nvSpPr>
          <p:cNvPr id="19" name="Slide Number Placeholder 18">
            <a:extLst>
              <a:ext uri="{FF2B5EF4-FFF2-40B4-BE49-F238E27FC236}">
                <a16:creationId xmlns:a16="http://schemas.microsoft.com/office/drawing/2014/main" id="{0F0DA919-CB37-30EF-45F2-BF526192EC06}"/>
              </a:ext>
            </a:extLst>
          </p:cNvPr>
          <p:cNvSpPr>
            <a:spLocks noGrp="1"/>
          </p:cNvSpPr>
          <p:nvPr>
            <p:ph type="sldNum" sz="quarter" idx="12"/>
          </p:nvPr>
        </p:nvSpPr>
        <p:spPr/>
        <p:txBody>
          <a:bodyPr/>
          <a:lstStyle/>
          <a:p>
            <a:fld id="{767EC34B-91A6-4B61-BBBE-E03303E62FA7}" type="slidenum">
              <a:rPr lang="en-AU" smtClean="0"/>
              <a:t>4</a:t>
            </a:fld>
            <a:endParaRPr lang="en-AU"/>
          </a:p>
        </p:txBody>
      </p:sp>
    </p:spTree>
    <p:extLst>
      <p:ext uri="{BB962C8B-B14F-4D97-AF65-F5344CB8AC3E}">
        <p14:creationId xmlns:p14="http://schemas.microsoft.com/office/powerpoint/2010/main" val="2048254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0B701-1DCA-66D8-1EC8-C778E5076EE2}"/>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63461E72-10FE-316E-6B69-4D417ED95309}"/>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2" name="Title 15">
            <a:extLst>
              <a:ext uri="{FF2B5EF4-FFF2-40B4-BE49-F238E27FC236}">
                <a16:creationId xmlns:a16="http://schemas.microsoft.com/office/drawing/2014/main" id="{AF846273-554E-1037-8551-F5C97AFBE4EA}"/>
              </a:ext>
            </a:extLst>
          </p:cNvPr>
          <p:cNvSpPr txBox="1">
            <a:spLocks/>
          </p:cNvSpPr>
          <p:nvPr/>
        </p:nvSpPr>
        <p:spPr>
          <a:xfrm>
            <a:off x="3050" y="114584"/>
            <a:ext cx="12188950" cy="132996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Romance scams follow a familiar pattern</a:t>
            </a:r>
          </a:p>
        </p:txBody>
      </p:sp>
      <p:sp>
        <p:nvSpPr>
          <p:cNvPr id="8" name="TextBox 7">
            <a:extLst>
              <a:ext uri="{FF2B5EF4-FFF2-40B4-BE49-F238E27FC236}">
                <a16:creationId xmlns:a16="http://schemas.microsoft.com/office/drawing/2014/main" id="{C8964A2B-B77E-1E08-3CD8-D3E4C496521F}"/>
              </a:ext>
            </a:extLst>
          </p:cNvPr>
          <p:cNvSpPr txBox="1"/>
          <p:nvPr/>
        </p:nvSpPr>
        <p:spPr>
          <a:xfrm>
            <a:off x="1910254" y="1816197"/>
            <a:ext cx="8389358" cy="578882"/>
          </a:xfrm>
          <a:prstGeom prst="roundRect">
            <a:avLst/>
          </a:prstGeom>
          <a:solidFill>
            <a:schemeClr val="accent6">
              <a:lumMod val="60000"/>
              <a:lumOff val="40000"/>
            </a:schemeClr>
          </a:solidFill>
          <a:ln>
            <a:noFill/>
          </a:ln>
          <a:effectLst>
            <a:outerShdw blurRad="50800" dist="38100" dir="2700000" algn="tl" rotWithShape="0">
              <a:prstClr val="black">
                <a:alpha val="40000"/>
              </a:prstClr>
            </a:outerShdw>
          </a:effectLst>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AU" sz="2800" b="1" dirty="0">
                <a:solidFill>
                  <a:schemeClr val="tx1"/>
                </a:solidFill>
                <a:latin typeface="Roboto" panose="02000000000000000000" pitchFamily="2" charset="0"/>
                <a:ea typeface="Roboto" panose="02000000000000000000" pitchFamily="2" charset="0"/>
              </a:rPr>
              <a:t> Knowing the pattern makes scams easier to spot</a:t>
            </a:r>
          </a:p>
        </p:txBody>
      </p:sp>
      <p:sp>
        <p:nvSpPr>
          <p:cNvPr id="10" name="Oval 9">
            <a:extLst>
              <a:ext uri="{FF2B5EF4-FFF2-40B4-BE49-F238E27FC236}">
                <a16:creationId xmlns:a16="http://schemas.microsoft.com/office/drawing/2014/main" id="{69E758A2-E2F9-DA64-5EF0-FD2B2B0DEA32}"/>
              </a:ext>
            </a:extLst>
          </p:cNvPr>
          <p:cNvSpPr/>
          <p:nvPr/>
        </p:nvSpPr>
        <p:spPr>
          <a:xfrm>
            <a:off x="404428" y="4281822"/>
            <a:ext cx="512618" cy="512618"/>
          </a:xfrm>
          <a:prstGeom prst="ellipse">
            <a:avLst/>
          </a:prstGeom>
          <a:solidFill>
            <a:srgbClr val="F7F7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b="1" dirty="0">
                <a:solidFill>
                  <a:srgbClr val="333333"/>
                </a:solidFill>
                <a:latin typeface="Roboto" panose="02000000000000000000" pitchFamily="2" charset="0"/>
                <a:ea typeface="Roboto" panose="02000000000000000000" pitchFamily="2" charset="0"/>
              </a:rPr>
              <a:t>1</a:t>
            </a:r>
          </a:p>
        </p:txBody>
      </p:sp>
      <p:sp>
        <p:nvSpPr>
          <p:cNvPr id="11" name="Oval 10">
            <a:extLst>
              <a:ext uri="{FF2B5EF4-FFF2-40B4-BE49-F238E27FC236}">
                <a16:creationId xmlns:a16="http://schemas.microsoft.com/office/drawing/2014/main" id="{2728771F-422C-0044-157B-23697F3BC986}"/>
              </a:ext>
            </a:extLst>
          </p:cNvPr>
          <p:cNvSpPr/>
          <p:nvPr/>
        </p:nvSpPr>
        <p:spPr>
          <a:xfrm>
            <a:off x="2501922" y="4292332"/>
            <a:ext cx="512618" cy="512618"/>
          </a:xfrm>
          <a:prstGeom prst="ellipse">
            <a:avLst/>
          </a:prstGeom>
          <a:solidFill>
            <a:srgbClr val="F7F7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b="1" dirty="0">
                <a:solidFill>
                  <a:srgbClr val="333333"/>
                </a:solidFill>
                <a:latin typeface="Roboto" panose="02000000000000000000" pitchFamily="2" charset="0"/>
                <a:ea typeface="Roboto" panose="02000000000000000000" pitchFamily="2" charset="0"/>
              </a:rPr>
              <a:t>2</a:t>
            </a:r>
          </a:p>
        </p:txBody>
      </p:sp>
      <p:sp>
        <p:nvSpPr>
          <p:cNvPr id="30" name="TextBox 29">
            <a:extLst>
              <a:ext uri="{FF2B5EF4-FFF2-40B4-BE49-F238E27FC236}">
                <a16:creationId xmlns:a16="http://schemas.microsoft.com/office/drawing/2014/main" id="{9AF1C1B7-D8D7-E13A-5F0F-8D5EBFA94C28}"/>
              </a:ext>
            </a:extLst>
          </p:cNvPr>
          <p:cNvSpPr txBox="1"/>
          <p:nvPr/>
        </p:nvSpPr>
        <p:spPr>
          <a:xfrm>
            <a:off x="979420" y="4303023"/>
            <a:ext cx="1226618" cy="830997"/>
          </a:xfrm>
          <a:prstGeom prst="rect">
            <a:avLst/>
          </a:prstGeom>
          <a:noFill/>
        </p:spPr>
        <p:txBody>
          <a:bodyPr wrap="none" rtlCol="0">
            <a:spAutoFit/>
          </a:bodyPr>
          <a:lstStyle/>
          <a:p>
            <a:r>
              <a:rPr lang="en-AU" sz="2400" b="1" dirty="0">
                <a:solidFill>
                  <a:srgbClr val="333333"/>
                </a:solidFill>
                <a:latin typeface="Roboto" panose="02000000000000000000" pitchFamily="2" charset="0"/>
                <a:ea typeface="Roboto" panose="02000000000000000000" pitchFamily="2" charset="0"/>
              </a:rPr>
              <a:t>Make</a:t>
            </a:r>
          </a:p>
          <a:p>
            <a:r>
              <a:rPr lang="en-AU" sz="2400" b="1" dirty="0">
                <a:solidFill>
                  <a:srgbClr val="333333"/>
                </a:solidFill>
                <a:latin typeface="Roboto" panose="02000000000000000000" pitchFamily="2" charset="0"/>
                <a:ea typeface="Roboto" panose="02000000000000000000" pitchFamily="2" charset="0"/>
              </a:rPr>
              <a:t>contact</a:t>
            </a:r>
          </a:p>
        </p:txBody>
      </p:sp>
      <p:sp>
        <p:nvSpPr>
          <p:cNvPr id="31" name="TextBox 30">
            <a:extLst>
              <a:ext uri="{FF2B5EF4-FFF2-40B4-BE49-F238E27FC236}">
                <a16:creationId xmlns:a16="http://schemas.microsoft.com/office/drawing/2014/main" id="{2DD5490F-D55D-2E1F-2F42-81E7B6BBB65E}"/>
              </a:ext>
            </a:extLst>
          </p:cNvPr>
          <p:cNvSpPr txBox="1"/>
          <p:nvPr/>
        </p:nvSpPr>
        <p:spPr>
          <a:xfrm>
            <a:off x="3105934" y="4283139"/>
            <a:ext cx="966931" cy="830997"/>
          </a:xfrm>
          <a:prstGeom prst="rect">
            <a:avLst/>
          </a:prstGeom>
          <a:noFill/>
        </p:spPr>
        <p:txBody>
          <a:bodyPr wrap="none" rtlCol="0">
            <a:spAutoFit/>
          </a:bodyPr>
          <a:lstStyle/>
          <a:p>
            <a:r>
              <a:rPr lang="en-AU" sz="2400" b="1" dirty="0">
                <a:solidFill>
                  <a:srgbClr val="333333"/>
                </a:solidFill>
                <a:latin typeface="Roboto" panose="02000000000000000000" pitchFamily="2" charset="0"/>
                <a:ea typeface="Roboto" panose="02000000000000000000" pitchFamily="2" charset="0"/>
              </a:rPr>
              <a:t>Build </a:t>
            </a:r>
          </a:p>
          <a:p>
            <a:r>
              <a:rPr lang="en-AU" sz="2400" b="1" dirty="0">
                <a:solidFill>
                  <a:srgbClr val="333333"/>
                </a:solidFill>
                <a:latin typeface="Roboto" panose="02000000000000000000" pitchFamily="2" charset="0"/>
                <a:ea typeface="Roboto" panose="02000000000000000000" pitchFamily="2" charset="0"/>
              </a:rPr>
              <a:t>trust</a:t>
            </a:r>
          </a:p>
        </p:txBody>
      </p:sp>
      <p:sp>
        <p:nvSpPr>
          <p:cNvPr id="32" name="TextBox 31">
            <a:extLst>
              <a:ext uri="{FF2B5EF4-FFF2-40B4-BE49-F238E27FC236}">
                <a16:creationId xmlns:a16="http://schemas.microsoft.com/office/drawing/2014/main" id="{F3C130DF-8F95-C48A-096A-F4732863F6FB}"/>
              </a:ext>
            </a:extLst>
          </p:cNvPr>
          <p:cNvSpPr txBox="1"/>
          <p:nvPr/>
        </p:nvSpPr>
        <p:spPr>
          <a:xfrm>
            <a:off x="5137321" y="4283139"/>
            <a:ext cx="1781257" cy="830997"/>
          </a:xfrm>
          <a:prstGeom prst="rect">
            <a:avLst/>
          </a:prstGeom>
          <a:noFill/>
        </p:spPr>
        <p:txBody>
          <a:bodyPr wrap="none" rtlCol="0">
            <a:spAutoFit/>
          </a:bodyPr>
          <a:lstStyle/>
          <a:p>
            <a:r>
              <a:rPr lang="en-AU" sz="2400" b="1" dirty="0">
                <a:solidFill>
                  <a:srgbClr val="333333"/>
                </a:solidFill>
                <a:latin typeface="Roboto" panose="02000000000000000000" pitchFamily="2" charset="0"/>
                <a:ea typeface="Roboto" panose="02000000000000000000" pitchFamily="2" charset="0"/>
              </a:rPr>
              <a:t>Crisis or </a:t>
            </a:r>
          </a:p>
          <a:p>
            <a:r>
              <a:rPr lang="en-AU" sz="2400" b="1" dirty="0">
                <a:solidFill>
                  <a:srgbClr val="333333"/>
                </a:solidFill>
                <a:latin typeface="Roboto" panose="02000000000000000000" pitchFamily="2" charset="0"/>
                <a:ea typeface="Roboto" panose="02000000000000000000" pitchFamily="2" charset="0"/>
              </a:rPr>
              <a:t>opportunity</a:t>
            </a:r>
          </a:p>
        </p:txBody>
      </p:sp>
      <p:sp>
        <p:nvSpPr>
          <p:cNvPr id="33" name="TextBox 32">
            <a:extLst>
              <a:ext uri="{FF2B5EF4-FFF2-40B4-BE49-F238E27FC236}">
                <a16:creationId xmlns:a16="http://schemas.microsoft.com/office/drawing/2014/main" id="{6D862E36-370B-FC2A-D2C7-D703BB8FC5BF}"/>
              </a:ext>
            </a:extLst>
          </p:cNvPr>
          <p:cNvSpPr txBox="1"/>
          <p:nvPr/>
        </p:nvSpPr>
        <p:spPr>
          <a:xfrm>
            <a:off x="7641079" y="4319924"/>
            <a:ext cx="1266693" cy="830997"/>
          </a:xfrm>
          <a:prstGeom prst="rect">
            <a:avLst/>
          </a:prstGeom>
          <a:noFill/>
        </p:spPr>
        <p:txBody>
          <a:bodyPr wrap="none" rtlCol="0">
            <a:spAutoFit/>
          </a:bodyPr>
          <a:lstStyle/>
          <a:p>
            <a:r>
              <a:rPr lang="en-AU" sz="2400" b="1" dirty="0">
                <a:solidFill>
                  <a:srgbClr val="333333"/>
                </a:solidFill>
                <a:latin typeface="Roboto" panose="02000000000000000000" pitchFamily="2" charset="0"/>
                <a:ea typeface="Roboto" panose="02000000000000000000" pitchFamily="2" charset="0"/>
              </a:rPr>
              <a:t>Ask for </a:t>
            </a:r>
          </a:p>
          <a:p>
            <a:r>
              <a:rPr lang="en-AU" sz="2400" b="1" dirty="0">
                <a:solidFill>
                  <a:srgbClr val="333333"/>
                </a:solidFill>
                <a:latin typeface="Roboto" panose="02000000000000000000" pitchFamily="2" charset="0"/>
                <a:ea typeface="Roboto" panose="02000000000000000000" pitchFamily="2" charset="0"/>
              </a:rPr>
              <a:t>money</a:t>
            </a:r>
          </a:p>
        </p:txBody>
      </p:sp>
      <p:sp>
        <p:nvSpPr>
          <p:cNvPr id="34" name="TextBox 33">
            <a:extLst>
              <a:ext uri="{FF2B5EF4-FFF2-40B4-BE49-F238E27FC236}">
                <a16:creationId xmlns:a16="http://schemas.microsoft.com/office/drawing/2014/main" id="{7373908C-6C8D-C377-6010-406A00A44305}"/>
              </a:ext>
            </a:extLst>
          </p:cNvPr>
          <p:cNvSpPr txBox="1"/>
          <p:nvPr/>
        </p:nvSpPr>
        <p:spPr>
          <a:xfrm>
            <a:off x="9759524" y="4303023"/>
            <a:ext cx="1598515" cy="830997"/>
          </a:xfrm>
          <a:prstGeom prst="rect">
            <a:avLst/>
          </a:prstGeom>
          <a:noFill/>
        </p:spPr>
        <p:txBody>
          <a:bodyPr wrap="none" rtlCol="0">
            <a:spAutoFit/>
          </a:bodyPr>
          <a:lstStyle/>
          <a:p>
            <a:r>
              <a:rPr lang="en-AU" sz="2400" b="1" dirty="0">
                <a:solidFill>
                  <a:srgbClr val="333333"/>
                </a:solidFill>
                <a:latin typeface="Roboto" panose="02000000000000000000" pitchFamily="2" charset="0"/>
                <a:ea typeface="Roboto" panose="02000000000000000000" pitchFamily="2" charset="0"/>
              </a:rPr>
              <a:t>Repeat or </a:t>
            </a:r>
          </a:p>
          <a:p>
            <a:r>
              <a:rPr lang="en-AU" sz="2400" b="1" dirty="0">
                <a:solidFill>
                  <a:srgbClr val="333333"/>
                </a:solidFill>
                <a:latin typeface="Roboto" panose="02000000000000000000" pitchFamily="2" charset="0"/>
                <a:ea typeface="Roboto" panose="02000000000000000000" pitchFamily="2" charset="0"/>
              </a:rPr>
              <a:t>disappear</a:t>
            </a:r>
          </a:p>
        </p:txBody>
      </p:sp>
      <p:sp>
        <p:nvSpPr>
          <p:cNvPr id="35" name="Oval 34">
            <a:extLst>
              <a:ext uri="{FF2B5EF4-FFF2-40B4-BE49-F238E27FC236}">
                <a16:creationId xmlns:a16="http://schemas.microsoft.com/office/drawing/2014/main" id="{DE8A3771-1896-D37B-8C05-AD9133E6EF94}"/>
              </a:ext>
            </a:extLst>
          </p:cNvPr>
          <p:cNvSpPr/>
          <p:nvPr/>
        </p:nvSpPr>
        <p:spPr>
          <a:xfrm>
            <a:off x="4539512" y="4310035"/>
            <a:ext cx="512618" cy="512618"/>
          </a:xfrm>
          <a:prstGeom prst="ellipse">
            <a:avLst/>
          </a:prstGeom>
          <a:solidFill>
            <a:srgbClr val="F7F7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b="1" dirty="0">
                <a:solidFill>
                  <a:srgbClr val="333333"/>
                </a:solidFill>
                <a:latin typeface="Roboto" panose="02000000000000000000" pitchFamily="2" charset="0"/>
                <a:ea typeface="Roboto" panose="02000000000000000000" pitchFamily="2" charset="0"/>
              </a:rPr>
              <a:t>3</a:t>
            </a:r>
          </a:p>
        </p:txBody>
      </p:sp>
      <p:sp>
        <p:nvSpPr>
          <p:cNvPr id="36" name="Oval 35">
            <a:extLst>
              <a:ext uri="{FF2B5EF4-FFF2-40B4-BE49-F238E27FC236}">
                <a16:creationId xmlns:a16="http://schemas.microsoft.com/office/drawing/2014/main" id="{653129E6-2B6E-587A-087B-EFEB407657F5}"/>
              </a:ext>
            </a:extLst>
          </p:cNvPr>
          <p:cNvSpPr/>
          <p:nvPr/>
        </p:nvSpPr>
        <p:spPr>
          <a:xfrm>
            <a:off x="7032721" y="4320900"/>
            <a:ext cx="512618" cy="512618"/>
          </a:xfrm>
          <a:prstGeom prst="ellipse">
            <a:avLst/>
          </a:prstGeom>
          <a:solidFill>
            <a:srgbClr val="F7F7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b="1" dirty="0">
                <a:solidFill>
                  <a:srgbClr val="333333"/>
                </a:solidFill>
                <a:latin typeface="Roboto" panose="02000000000000000000" pitchFamily="2" charset="0"/>
                <a:ea typeface="Roboto" panose="02000000000000000000" pitchFamily="2" charset="0"/>
              </a:rPr>
              <a:t>4</a:t>
            </a:r>
          </a:p>
        </p:txBody>
      </p:sp>
      <p:sp>
        <p:nvSpPr>
          <p:cNvPr id="37" name="Oval 36">
            <a:extLst>
              <a:ext uri="{FF2B5EF4-FFF2-40B4-BE49-F238E27FC236}">
                <a16:creationId xmlns:a16="http://schemas.microsoft.com/office/drawing/2014/main" id="{F2842107-51E2-4A0E-FC00-4A48CB1CE2FB}"/>
              </a:ext>
            </a:extLst>
          </p:cNvPr>
          <p:cNvSpPr/>
          <p:nvPr/>
        </p:nvSpPr>
        <p:spPr>
          <a:xfrm>
            <a:off x="9158333" y="4331886"/>
            <a:ext cx="512618" cy="512618"/>
          </a:xfrm>
          <a:prstGeom prst="ellipse">
            <a:avLst/>
          </a:prstGeom>
          <a:solidFill>
            <a:srgbClr val="F7F7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b="1" dirty="0">
                <a:solidFill>
                  <a:srgbClr val="333333"/>
                </a:solidFill>
                <a:latin typeface="Roboto" panose="02000000000000000000" pitchFamily="2" charset="0"/>
                <a:ea typeface="Roboto" panose="02000000000000000000" pitchFamily="2" charset="0"/>
              </a:rPr>
              <a:t>5</a:t>
            </a:r>
          </a:p>
        </p:txBody>
      </p:sp>
      <p:cxnSp>
        <p:nvCxnSpPr>
          <p:cNvPr id="42" name="Straight Arrow Connector 41">
            <a:extLst>
              <a:ext uri="{FF2B5EF4-FFF2-40B4-BE49-F238E27FC236}">
                <a16:creationId xmlns:a16="http://schemas.microsoft.com/office/drawing/2014/main" id="{F0C740A5-C317-3E19-6130-0BCE6CE8F89A}"/>
              </a:ext>
            </a:extLst>
          </p:cNvPr>
          <p:cNvCxnSpPr/>
          <p:nvPr/>
        </p:nvCxnSpPr>
        <p:spPr>
          <a:xfrm>
            <a:off x="4459009" y="3712054"/>
            <a:ext cx="593121" cy="0"/>
          </a:xfrm>
          <a:prstGeom prst="straightConnector1">
            <a:avLst/>
          </a:prstGeom>
          <a:ln w="19050" cap="flat" cmpd="sng" algn="ctr">
            <a:solidFill>
              <a:srgbClr val="F7F7F4"/>
            </a:solidFill>
            <a:prstDash val="dash"/>
            <a:round/>
            <a:headEnd type="none" w="med" len="med"/>
            <a:tailEnd type="none" w="med" len="med"/>
          </a:ln>
          <a:effectLst>
            <a:innerShdw blurRad="63500" dist="50800" dir="13500000">
              <a:prstClr val="black">
                <a:alpha val="50000"/>
              </a:prstClr>
            </a:innerShdw>
          </a:effectLst>
        </p:spPr>
        <p:style>
          <a:lnRef idx="0">
            <a:scrgbClr r="0" g="0" b="0"/>
          </a:lnRef>
          <a:fillRef idx="0">
            <a:scrgbClr r="0" g="0" b="0"/>
          </a:fillRef>
          <a:effectRef idx="0">
            <a:scrgbClr r="0" g="0" b="0"/>
          </a:effectRef>
          <a:fontRef idx="minor">
            <a:schemeClr val="tx1"/>
          </a:fontRef>
        </p:style>
      </p:cxnSp>
      <p:cxnSp>
        <p:nvCxnSpPr>
          <p:cNvPr id="43" name="Straight Arrow Connector 42">
            <a:extLst>
              <a:ext uri="{FF2B5EF4-FFF2-40B4-BE49-F238E27FC236}">
                <a16:creationId xmlns:a16="http://schemas.microsoft.com/office/drawing/2014/main" id="{6E1D36E8-905A-FF7F-7458-DB17E4876D11}"/>
              </a:ext>
            </a:extLst>
          </p:cNvPr>
          <p:cNvCxnSpPr/>
          <p:nvPr/>
        </p:nvCxnSpPr>
        <p:spPr>
          <a:xfrm>
            <a:off x="6514262" y="3708046"/>
            <a:ext cx="593121" cy="0"/>
          </a:xfrm>
          <a:prstGeom prst="straightConnector1">
            <a:avLst/>
          </a:prstGeom>
          <a:ln w="19050" cap="flat" cmpd="sng" algn="ctr">
            <a:solidFill>
              <a:srgbClr val="F7F7F4"/>
            </a:solidFill>
            <a:prstDash val="dash"/>
            <a:round/>
            <a:headEnd type="none" w="med" len="med"/>
            <a:tailEnd type="none" w="med" len="med"/>
          </a:ln>
          <a:effectLst>
            <a:innerShdw blurRad="63500" dist="50800" dir="13500000">
              <a:prstClr val="black">
                <a:alpha val="50000"/>
              </a:prstClr>
            </a:innerShdw>
          </a:effectLst>
        </p:spPr>
        <p:style>
          <a:lnRef idx="0">
            <a:scrgbClr r="0" g="0" b="0"/>
          </a:lnRef>
          <a:fillRef idx="0">
            <a:scrgbClr r="0" g="0" b="0"/>
          </a:fillRef>
          <a:effectRef idx="0">
            <a:scrgbClr r="0" g="0" b="0"/>
          </a:effectRef>
          <a:fontRef idx="minor">
            <a:schemeClr val="tx1"/>
          </a:fontRef>
        </p:style>
      </p:cxnSp>
      <p:cxnSp>
        <p:nvCxnSpPr>
          <p:cNvPr id="44" name="Straight Arrow Connector 43">
            <a:extLst>
              <a:ext uri="{FF2B5EF4-FFF2-40B4-BE49-F238E27FC236}">
                <a16:creationId xmlns:a16="http://schemas.microsoft.com/office/drawing/2014/main" id="{38B6B1DC-52FA-B8D2-984D-E1B410847722}"/>
              </a:ext>
            </a:extLst>
          </p:cNvPr>
          <p:cNvCxnSpPr/>
          <p:nvPr/>
        </p:nvCxnSpPr>
        <p:spPr>
          <a:xfrm>
            <a:off x="9146145" y="3704037"/>
            <a:ext cx="593121" cy="0"/>
          </a:xfrm>
          <a:prstGeom prst="straightConnector1">
            <a:avLst/>
          </a:prstGeom>
          <a:ln w="19050" cap="flat" cmpd="sng" algn="ctr">
            <a:solidFill>
              <a:srgbClr val="F7F7F4"/>
            </a:solidFill>
            <a:prstDash val="dash"/>
            <a:round/>
            <a:headEnd type="none" w="med" len="med"/>
            <a:tailEnd type="none" w="med" len="med"/>
          </a:ln>
          <a:effectLst>
            <a:innerShdw blurRad="63500" dist="50800" dir="13500000">
              <a:prstClr val="black">
                <a:alpha val="50000"/>
              </a:prstClr>
            </a:innerShdw>
          </a:effectLst>
        </p:spPr>
        <p:style>
          <a:lnRef idx="0">
            <a:scrgbClr r="0" g="0" b="0"/>
          </a:lnRef>
          <a:fillRef idx="0">
            <a:scrgbClr r="0" g="0" b="0"/>
          </a:fillRef>
          <a:effectRef idx="0">
            <a:scrgbClr r="0" g="0" b="0"/>
          </a:effectRef>
          <a:fontRef idx="minor">
            <a:schemeClr val="tx1"/>
          </a:fontRef>
        </p:style>
      </p:cxnSp>
      <p:cxnSp>
        <p:nvCxnSpPr>
          <p:cNvPr id="46" name="Straight Arrow Connector 45">
            <a:extLst>
              <a:ext uri="{FF2B5EF4-FFF2-40B4-BE49-F238E27FC236}">
                <a16:creationId xmlns:a16="http://schemas.microsoft.com/office/drawing/2014/main" id="{149DF32A-9E14-3BF7-D30C-D7F96EAB1AAB}"/>
              </a:ext>
            </a:extLst>
          </p:cNvPr>
          <p:cNvCxnSpPr/>
          <p:nvPr/>
        </p:nvCxnSpPr>
        <p:spPr>
          <a:xfrm>
            <a:off x="2059789" y="3704037"/>
            <a:ext cx="593121" cy="0"/>
          </a:xfrm>
          <a:prstGeom prst="straightConnector1">
            <a:avLst/>
          </a:prstGeom>
          <a:ln w="19050" cap="flat" cmpd="sng" algn="ctr">
            <a:solidFill>
              <a:srgbClr val="F7F7F4"/>
            </a:solidFill>
            <a:prstDash val="dash"/>
            <a:round/>
            <a:headEnd type="none" w="med" len="med"/>
            <a:tailEnd type="none" w="med" len="med"/>
          </a:ln>
          <a:effectLst>
            <a:innerShdw blurRad="63500" dist="50800" dir="13500000">
              <a:prstClr val="black">
                <a:alpha val="50000"/>
              </a:prstClr>
            </a:innerShdw>
          </a:effectLst>
        </p:spPr>
        <p:style>
          <a:lnRef idx="0">
            <a:scrgbClr r="0" g="0" b="0"/>
          </a:lnRef>
          <a:fillRef idx="0">
            <a:scrgbClr r="0" g="0" b="0"/>
          </a:fillRef>
          <a:effectRef idx="0">
            <a:scrgbClr r="0" g="0" b="0"/>
          </a:effectRef>
          <a:fontRef idx="minor">
            <a:schemeClr val="tx1"/>
          </a:fontRef>
        </p:style>
      </p:cxnSp>
      <p:sp>
        <p:nvSpPr>
          <p:cNvPr id="48" name="TextBox 47">
            <a:extLst>
              <a:ext uri="{FF2B5EF4-FFF2-40B4-BE49-F238E27FC236}">
                <a16:creationId xmlns:a16="http://schemas.microsoft.com/office/drawing/2014/main" id="{6D6A745C-0B1E-AACE-2378-58636A2EB6AC}"/>
              </a:ext>
            </a:extLst>
          </p:cNvPr>
          <p:cNvSpPr txBox="1"/>
          <p:nvPr/>
        </p:nvSpPr>
        <p:spPr>
          <a:xfrm>
            <a:off x="563407" y="3140720"/>
            <a:ext cx="1315341" cy="1107996"/>
          </a:xfrm>
          <a:prstGeom prst="rect">
            <a:avLst/>
          </a:prstGeom>
          <a:noFill/>
        </p:spPr>
        <p:txBody>
          <a:bodyPr wrap="square">
            <a:spAutoFit/>
          </a:bodyPr>
          <a:lstStyle/>
          <a:p>
            <a:r>
              <a:rPr lang="en-AU" sz="6600" dirty="0"/>
              <a:t>💌</a:t>
            </a:r>
          </a:p>
        </p:txBody>
      </p:sp>
      <p:sp>
        <p:nvSpPr>
          <p:cNvPr id="50" name="TextBox 49">
            <a:extLst>
              <a:ext uri="{FF2B5EF4-FFF2-40B4-BE49-F238E27FC236}">
                <a16:creationId xmlns:a16="http://schemas.microsoft.com/office/drawing/2014/main" id="{1CACB3B9-F651-4E18-28F9-54AFF2FEA2B3}"/>
              </a:ext>
            </a:extLst>
          </p:cNvPr>
          <p:cNvSpPr txBox="1"/>
          <p:nvPr/>
        </p:nvSpPr>
        <p:spPr>
          <a:xfrm>
            <a:off x="2774573" y="3065184"/>
            <a:ext cx="1523365" cy="1323439"/>
          </a:xfrm>
          <a:prstGeom prst="rect">
            <a:avLst/>
          </a:prstGeom>
          <a:noFill/>
        </p:spPr>
        <p:txBody>
          <a:bodyPr wrap="square">
            <a:spAutoFit/>
          </a:bodyPr>
          <a:lstStyle/>
          <a:p>
            <a:r>
              <a:rPr lang="en-AU" sz="8000" dirty="0"/>
              <a:t>🤝</a:t>
            </a:r>
          </a:p>
        </p:txBody>
      </p:sp>
      <p:sp>
        <p:nvSpPr>
          <p:cNvPr id="52" name="TextBox 51">
            <a:extLst>
              <a:ext uri="{FF2B5EF4-FFF2-40B4-BE49-F238E27FC236}">
                <a16:creationId xmlns:a16="http://schemas.microsoft.com/office/drawing/2014/main" id="{64186634-C22C-8548-BEED-73FC054C6C34}"/>
              </a:ext>
            </a:extLst>
          </p:cNvPr>
          <p:cNvSpPr txBox="1"/>
          <p:nvPr/>
        </p:nvSpPr>
        <p:spPr>
          <a:xfrm>
            <a:off x="5145692" y="2973242"/>
            <a:ext cx="1434332" cy="1200329"/>
          </a:xfrm>
          <a:prstGeom prst="rect">
            <a:avLst/>
          </a:prstGeom>
          <a:noFill/>
        </p:spPr>
        <p:txBody>
          <a:bodyPr wrap="square">
            <a:spAutoFit/>
          </a:bodyPr>
          <a:lstStyle/>
          <a:p>
            <a:r>
              <a:rPr lang="en-AU" sz="7200" dirty="0"/>
              <a:t>⚠️</a:t>
            </a:r>
            <a:endParaRPr lang="en-AU" sz="6600" dirty="0"/>
          </a:p>
        </p:txBody>
      </p:sp>
      <p:sp>
        <p:nvSpPr>
          <p:cNvPr id="56" name="TextBox 55">
            <a:extLst>
              <a:ext uri="{FF2B5EF4-FFF2-40B4-BE49-F238E27FC236}">
                <a16:creationId xmlns:a16="http://schemas.microsoft.com/office/drawing/2014/main" id="{CCAA63D6-CB3A-63D3-3241-FE818F38EB29}"/>
              </a:ext>
            </a:extLst>
          </p:cNvPr>
          <p:cNvSpPr txBox="1"/>
          <p:nvPr/>
        </p:nvSpPr>
        <p:spPr>
          <a:xfrm>
            <a:off x="7206644" y="3233137"/>
            <a:ext cx="1788353" cy="1015663"/>
          </a:xfrm>
          <a:prstGeom prst="rect">
            <a:avLst/>
          </a:prstGeom>
          <a:noFill/>
        </p:spPr>
        <p:txBody>
          <a:bodyPr wrap="square">
            <a:spAutoFit/>
          </a:bodyPr>
          <a:lstStyle/>
          <a:p>
            <a:r>
              <a:rPr lang="en-AU" sz="6000" dirty="0"/>
              <a:t>💲💸</a:t>
            </a:r>
          </a:p>
        </p:txBody>
      </p:sp>
      <p:sp>
        <p:nvSpPr>
          <p:cNvPr id="58" name="TextBox 57">
            <a:extLst>
              <a:ext uri="{FF2B5EF4-FFF2-40B4-BE49-F238E27FC236}">
                <a16:creationId xmlns:a16="http://schemas.microsoft.com/office/drawing/2014/main" id="{2803AB1F-7E5B-DEBA-52A8-81D51C1A8CF8}"/>
              </a:ext>
            </a:extLst>
          </p:cNvPr>
          <p:cNvSpPr txBox="1"/>
          <p:nvPr/>
        </p:nvSpPr>
        <p:spPr>
          <a:xfrm>
            <a:off x="9876779" y="3184218"/>
            <a:ext cx="6093912" cy="1015663"/>
          </a:xfrm>
          <a:prstGeom prst="rect">
            <a:avLst/>
          </a:prstGeom>
          <a:noFill/>
        </p:spPr>
        <p:txBody>
          <a:bodyPr wrap="square">
            <a:spAutoFit/>
          </a:bodyPr>
          <a:lstStyle/>
          <a:p>
            <a:r>
              <a:rPr lang="en-AU" sz="6000" dirty="0"/>
              <a:t>👻❓</a:t>
            </a:r>
          </a:p>
        </p:txBody>
      </p:sp>
      <p:sp>
        <p:nvSpPr>
          <p:cNvPr id="62" name="Slide Number Placeholder 61">
            <a:extLst>
              <a:ext uri="{FF2B5EF4-FFF2-40B4-BE49-F238E27FC236}">
                <a16:creationId xmlns:a16="http://schemas.microsoft.com/office/drawing/2014/main" id="{64B25391-3127-57E1-DCDB-8BABB81A4FDC}"/>
              </a:ext>
            </a:extLst>
          </p:cNvPr>
          <p:cNvSpPr>
            <a:spLocks noGrp="1"/>
          </p:cNvSpPr>
          <p:nvPr>
            <p:ph type="sldNum" sz="quarter" idx="12"/>
          </p:nvPr>
        </p:nvSpPr>
        <p:spPr/>
        <p:txBody>
          <a:bodyPr/>
          <a:lstStyle/>
          <a:p>
            <a:fld id="{767EC34B-91A6-4B61-BBBE-E03303E62FA7}" type="slidenum">
              <a:rPr lang="en-AU" smtClean="0"/>
              <a:t>5</a:t>
            </a:fld>
            <a:endParaRPr lang="en-AU"/>
          </a:p>
        </p:txBody>
      </p:sp>
    </p:spTree>
    <p:extLst>
      <p:ext uri="{BB962C8B-B14F-4D97-AF65-F5344CB8AC3E}">
        <p14:creationId xmlns:p14="http://schemas.microsoft.com/office/powerpoint/2010/main" val="2256004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2A8CE6-5EC6-D847-C933-F7861C3DF2F2}"/>
            </a:ext>
          </a:extLst>
        </p:cNvPr>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6CCB628-8FBC-E9DD-B714-A68873289DF7}"/>
              </a:ext>
            </a:extLst>
          </p:cNvPr>
          <p:cNvSpPr/>
          <p:nvPr/>
        </p:nvSpPr>
        <p:spPr>
          <a:xfrm>
            <a:off x="545672" y="1766037"/>
            <a:ext cx="5195562" cy="3285650"/>
          </a:xfrm>
          <a:prstGeom prst="roundRect">
            <a:avLst/>
          </a:prstGeom>
          <a:solidFill>
            <a:srgbClr val="F7F7F4"/>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5" name="Rectangle: Rounded Corners 4">
            <a:extLst>
              <a:ext uri="{FF2B5EF4-FFF2-40B4-BE49-F238E27FC236}">
                <a16:creationId xmlns:a16="http://schemas.microsoft.com/office/drawing/2014/main" id="{232D7B09-26B5-93FD-00A7-02B569C3A596}"/>
              </a:ext>
            </a:extLst>
          </p:cNvPr>
          <p:cNvSpPr/>
          <p:nvPr/>
        </p:nvSpPr>
        <p:spPr>
          <a:xfrm>
            <a:off x="5961089" y="1744382"/>
            <a:ext cx="5561130" cy="3285650"/>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9" name="Footer Placeholder 7">
            <a:extLst>
              <a:ext uri="{FF2B5EF4-FFF2-40B4-BE49-F238E27FC236}">
                <a16:creationId xmlns:a16="http://schemas.microsoft.com/office/drawing/2014/main" id="{CE15A65A-BDF3-601C-3615-822647B7AB64}"/>
              </a:ext>
            </a:extLst>
          </p:cNvPr>
          <p:cNvSpPr txBox="1">
            <a:spLocks/>
          </p:cNvSpPr>
          <p:nvPr/>
        </p:nvSpPr>
        <p:spPr>
          <a:xfrm>
            <a:off x="5145358" y="6467559"/>
            <a:ext cx="2299027" cy="253916"/>
          </a:xfrm>
          <a:prstGeom prst="rect">
            <a:avLst/>
          </a:prstGeom>
        </p:spPr>
        <p:txBody>
          <a:bodyPr vert="horz" wrap="square" lIns="91440" tIns="45720" rIns="91440" bIns="45720" rtlCol="0" anchor="ctr">
            <a:spAutoFit/>
          </a:bodyPr>
          <a:lstStyle>
            <a:defPPr>
              <a:defRPr lang="en-US"/>
            </a:defPPr>
            <a:lvl1pPr marL="0" algn="ctr" defTabSz="914400" rtl="0" eaLnBrk="1" latinLnBrk="0" hangingPunct="1">
              <a:defRPr sz="2000" b="1" i="0" u="none" kern="1200">
                <a:solidFill>
                  <a:srgbClr val="FF0000"/>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050" i="1" dirty="0" err="1">
                <a:solidFill>
                  <a:schemeClr val="bg1"/>
                </a:solidFill>
                <a:latin typeface="Roboto" panose="02000000000000000000" pitchFamily="2" charset="0"/>
                <a:ea typeface="Roboto" panose="02000000000000000000" pitchFamily="2" charset="0"/>
              </a:rPr>
              <a:t>ClickFit</a:t>
            </a:r>
            <a:r>
              <a:rPr lang="en-AU" sz="1050" i="1" dirty="0">
                <a:solidFill>
                  <a:schemeClr val="bg1"/>
                </a:solidFill>
                <a:latin typeface="Roboto" panose="02000000000000000000" pitchFamily="2" charset="0"/>
                <a:ea typeface="Roboto" panose="02000000000000000000" pitchFamily="2" charset="0"/>
              </a:rPr>
              <a:t>: Romance Scams                 </a:t>
            </a:r>
            <a:endParaRPr lang="en-AU" sz="1050" dirty="0">
              <a:solidFill>
                <a:schemeClr val="bg1"/>
              </a:solidFill>
              <a:latin typeface="Roboto" panose="02000000000000000000" pitchFamily="2" charset="0"/>
              <a:ea typeface="Roboto" panose="02000000000000000000" pitchFamily="2" charset="0"/>
            </a:endParaRPr>
          </a:p>
        </p:txBody>
      </p:sp>
      <p:sp>
        <p:nvSpPr>
          <p:cNvPr id="21" name="TextBox 20">
            <a:extLst>
              <a:ext uri="{FF2B5EF4-FFF2-40B4-BE49-F238E27FC236}">
                <a16:creationId xmlns:a16="http://schemas.microsoft.com/office/drawing/2014/main" id="{612FF273-318E-9833-61CF-79B287ADAA95}"/>
              </a:ext>
            </a:extLst>
          </p:cNvPr>
          <p:cNvSpPr txBox="1"/>
          <p:nvPr/>
        </p:nvSpPr>
        <p:spPr>
          <a:xfrm>
            <a:off x="853253" y="1951672"/>
            <a:ext cx="4622068" cy="2954655"/>
          </a:xfrm>
          <a:prstGeom prst="rect">
            <a:avLst/>
          </a:prstGeom>
          <a:noFill/>
        </p:spPr>
        <p:txBody>
          <a:bodyPr wrap="square" rtlCol="0">
            <a:spAutoFit/>
          </a:bodyPr>
          <a:lstStyle/>
          <a:p>
            <a:pPr>
              <a:spcBef>
                <a:spcPts val="600"/>
              </a:spcBef>
              <a:spcAft>
                <a:spcPts val="600"/>
              </a:spcAft>
            </a:pPr>
            <a:r>
              <a:rPr lang="en-AU" sz="2600" b="1" dirty="0">
                <a:solidFill>
                  <a:srgbClr val="333333"/>
                </a:solidFill>
                <a:latin typeface="Roboto" panose="02000000000000000000" pitchFamily="2" charset="0"/>
                <a:ea typeface="Roboto" panose="02000000000000000000" pitchFamily="2" charset="0"/>
              </a:rPr>
              <a:t>Where it happens</a:t>
            </a:r>
            <a:endParaRPr lang="en-AU" sz="2600" dirty="0">
              <a:solidFill>
                <a:srgbClr val="333333"/>
              </a:solidFill>
              <a:latin typeface="Roboto" panose="02000000000000000000" pitchFamily="2" charset="0"/>
              <a:ea typeface="Roboto" panose="02000000000000000000" pitchFamily="2" charset="0"/>
            </a:endParaRPr>
          </a:p>
          <a:p>
            <a:pPr marL="285750" indent="-285750">
              <a:spcBef>
                <a:spcPts val="600"/>
              </a:spcBef>
              <a:spcAft>
                <a:spcPts val="600"/>
              </a:spcAft>
              <a:buFont typeface="Arial" panose="020B0604020202020204" pitchFamily="34" charset="0"/>
              <a:buChar char="•"/>
            </a:pPr>
            <a:r>
              <a:rPr lang="en-AU" sz="2600" dirty="0">
                <a:solidFill>
                  <a:srgbClr val="333333"/>
                </a:solidFill>
                <a:latin typeface="Roboto" panose="02000000000000000000" pitchFamily="2" charset="0"/>
                <a:ea typeface="Roboto" panose="02000000000000000000" pitchFamily="2" charset="0"/>
              </a:rPr>
              <a:t>Dating websites or apps</a:t>
            </a:r>
          </a:p>
          <a:p>
            <a:pPr marL="285750" indent="-285750">
              <a:spcBef>
                <a:spcPts val="600"/>
              </a:spcBef>
              <a:spcAft>
                <a:spcPts val="600"/>
              </a:spcAft>
              <a:buFont typeface="Arial" panose="020B0604020202020204" pitchFamily="34" charset="0"/>
              <a:buChar char="•"/>
            </a:pPr>
            <a:r>
              <a:rPr lang="en-AU" sz="2600" dirty="0">
                <a:solidFill>
                  <a:srgbClr val="333333"/>
                </a:solidFill>
                <a:latin typeface="Roboto" panose="02000000000000000000" pitchFamily="2" charset="0"/>
                <a:ea typeface="Roboto" panose="02000000000000000000" pitchFamily="2" charset="0"/>
              </a:rPr>
              <a:t>Social Media (Facebook, Instagram)</a:t>
            </a:r>
          </a:p>
          <a:p>
            <a:pPr marL="285750" indent="-285750">
              <a:spcBef>
                <a:spcPts val="600"/>
              </a:spcBef>
              <a:spcAft>
                <a:spcPts val="600"/>
              </a:spcAft>
              <a:buFont typeface="Arial" panose="020B0604020202020204" pitchFamily="34" charset="0"/>
              <a:buChar char="•"/>
            </a:pPr>
            <a:r>
              <a:rPr lang="en-AU" sz="2600" dirty="0">
                <a:solidFill>
                  <a:srgbClr val="333333"/>
                </a:solidFill>
                <a:latin typeface="Roboto" panose="02000000000000000000" pitchFamily="2" charset="0"/>
                <a:ea typeface="Roboto" panose="02000000000000000000" pitchFamily="2" charset="0"/>
              </a:rPr>
              <a:t>Messaging Apps (WhatsApp, Telegram) </a:t>
            </a:r>
          </a:p>
        </p:txBody>
      </p:sp>
      <p:sp>
        <p:nvSpPr>
          <p:cNvPr id="22" name="TextBox 21">
            <a:extLst>
              <a:ext uri="{FF2B5EF4-FFF2-40B4-BE49-F238E27FC236}">
                <a16:creationId xmlns:a16="http://schemas.microsoft.com/office/drawing/2014/main" id="{7A65766F-4ACC-DC08-93F6-5476591A329D}"/>
              </a:ext>
            </a:extLst>
          </p:cNvPr>
          <p:cNvSpPr txBox="1"/>
          <p:nvPr/>
        </p:nvSpPr>
        <p:spPr>
          <a:xfrm>
            <a:off x="6263386" y="1924643"/>
            <a:ext cx="5268828" cy="2954655"/>
          </a:xfrm>
          <a:prstGeom prst="rect">
            <a:avLst/>
          </a:prstGeom>
          <a:noFill/>
        </p:spPr>
        <p:txBody>
          <a:bodyPr wrap="square" rtlCol="0">
            <a:spAutoFit/>
          </a:bodyPr>
          <a:lstStyle/>
          <a:p>
            <a:pPr>
              <a:spcBef>
                <a:spcPts val="600"/>
              </a:spcBef>
              <a:spcAft>
                <a:spcPts val="600"/>
              </a:spcAft>
            </a:pPr>
            <a:r>
              <a:rPr lang="en-AU" sz="2600" b="1" dirty="0">
                <a:solidFill>
                  <a:srgbClr val="333333"/>
                </a:solidFill>
                <a:latin typeface="Roboto" panose="02000000000000000000" pitchFamily="2" charset="0"/>
                <a:ea typeface="Roboto" panose="02000000000000000000" pitchFamily="2" charset="0"/>
              </a:rPr>
              <a:t>What it feels like </a:t>
            </a:r>
            <a:endParaRPr lang="en-AU" sz="2600" dirty="0">
              <a:solidFill>
                <a:srgbClr val="333333"/>
              </a:solidFill>
              <a:latin typeface="Roboto" panose="02000000000000000000" pitchFamily="2" charset="0"/>
              <a:ea typeface="Roboto" panose="02000000000000000000" pitchFamily="2" charset="0"/>
            </a:endParaRPr>
          </a:p>
          <a:p>
            <a:pPr marL="457200" indent="-457200">
              <a:spcBef>
                <a:spcPts val="600"/>
              </a:spcBef>
              <a:spcAft>
                <a:spcPts val="600"/>
              </a:spcAft>
              <a:buBlip>
                <a:blip r:embed="rId3">
                  <a:extLst>
                    <a:ext uri="{96DAC541-7B7A-43D3-8B79-37D633B846F1}">
                      <asvg:svgBlip xmlns:asvg="http://schemas.microsoft.com/office/drawing/2016/SVG/main" r:embed="rId4"/>
                    </a:ext>
                  </a:extLst>
                </a:blip>
              </a:buBlip>
            </a:pPr>
            <a:r>
              <a:rPr lang="en-AU" sz="2600" dirty="0">
                <a:solidFill>
                  <a:srgbClr val="333333"/>
                </a:solidFill>
                <a:latin typeface="Roboto" panose="02000000000000000000" pitchFamily="2" charset="0"/>
                <a:ea typeface="Roboto" panose="02000000000000000000" pitchFamily="2" charset="0"/>
              </a:rPr>
              <a:t>Very friendly and interested</a:t>
            </a:r>
          </a:p>
          <a:p>
            <a:pPr marL="457200" indent="-457200">
              <a:spcBef>
                <a:spcPts val="600"/>
              </a:spcBef>
              <a:spcAft>
                <a:spcPts val="600"/>
              </a:spcAft>
              <a:buBlip>
                <a:blip r:embed="rId3">
                  <a:extLst>
                    <a:ext uri="{96DAC541-7B7A-43D3-8B79-37D633B846F1}">
                      <asvg:svgBlip xmlns:asvg="http://schemas.microsoft.com/office/drawing/2016/SVG/main" r:embed="rId4"/>
                    </a:ext>
                  </a:extLst>
                </a:blip>
              </a:buBlip>
            </a:pPr>
            <a:r>
              <a:rPr lang="en-AU" sz="2600" dirty="0">
                <a:solidFill>
                  <a:srgbClr val="333333"/>
                </a:solidFill>
                <a:latin typeface="Roboto" panose="02000000000000000000" pitchFamily="2" charset="0"/>
                <a:ea typeface="Roboto" panose="02000000000000000000" pitchFamily="2" charset="0"/>
              </a:rPr>
              <a:t>Messages often and consistently </a:t>
            </a:r>
          </a:p>
          <a:p>
            <a:pPr marL="457200" indent="-457200">
              <a:spcBef>
                <a:spcPts val="600"/>
              </a:spcBef>
              <a:spcAft>
                <a:spcPts val="600"/>
              </a:spcAft>
              <a:buBlip>
                <a:blip r:embed="rId3">
                  <a:extLst>
                    <a:ext uri="{96DAC541-7B7A-43D3-8B79-37D633B846F1}">
                      <asvg:svgBlip xmlns:asvg="http://schemas.microsoft.com/office/drawing/2016/SVG/main" r:embed="rId4"/>
                    </a:ext>
                  </a:extLst>
                </a:blip>
              </a:buBlip>
            </a:pPr>
            <a:r>
              <a:rPr lang="en-AU" sz="2600" dirty="0">
                <a:solidFill>
                  <a:srgbClr val="333333"/>
                </a:solidFill>
                <a:latin typeface="Roboto" panose="02000000000000000000" pitchFamily="2" charset="0"/>
                <a:ea typeface="Roboto" panose="02000000000000000000" pitchFamily="2" charset="0"/>
              </a:rPr>
              <a:t>Seems “too good </a:t>
            </a:r>
            <a:br>
              <a:rPr lang="en-AU" sz="2600" dirty="0">
                <a:solidFill>
                  <a:srgbClr val="333333"/>
                </a:solidFill>
                <a:latin typeface="Roboto" panose="02000000000000000000" pitchFamily="2" charset="0"/>
                <a:ea typeface="Roboto" panose="02000000000000000000" pitchFamily="2" charset="0"/>
              </a:rPr>
            </a:br>
            <a:r>
              <a:rPr lang="en-AU" sz="2600" dirty="0">
                <a:solidFill>
                  <a:srgbClr val="333333"/>
                </a:solidFill>
                <a:latin typeface="Roboto" panose="02000000000000000000" pitchFamily="2" charset="0"/>
                <a:ea typeface="Roboto" panose="02000000000000000000" pitchFamily="2" charset="0"/>
              </a:rPr>
              <a:t>to be true”</a:t>
            </a:r>
          </a:p>
        </p:txBody>
      </p:sp>
      <p:sp>
        <p:nvSpPr>
          <p:cNvPr id="27" name="TextBox 26">
            <a:extLst>
              <a:ext uri="{FF2B5EF4-FFF2-40B4-BE49-F238E27FC236}">
                <a16:creationId xmlns:a16="http://schemas.microsoft.com/office/drawing/2014/main" id="{995621DE-483E-35F2-E41B-048B0AFAC7A2}"/>
              </a:ext>
            </a:extLst>
          </p:cNvPr>
          <p:cNvSpPr txBox="1"/>
          <p:nvPr/>
        </p:nvSpPr>
        <p:spPr>
          <a:xfrm>
            <a:off x="545672" y="5413455"/>
            <a:ext cx="10976548" cy="1261884"/>
          </a:xfrm>
          <a:prstGeom prst="rect">
            <a:avLst/>
          </a:prstGeom>
          <a:solidFill>
            <a:srgbClr val="FF9893"/>
          </a:solidFill>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spcBef>
                <a:spcPts val="1200"/>
              </a:spcBef>
            </a:pPr>
            <a:r>
              <a:rPr lang="en-AU" sz="2400" b="1" dirty="0">
                <a:solidFill>
                  <a:srgbClr val="333333"/>
                </a:solidFill>
                <a:latin typeface="Roboto" panose="02000000000000000000" pitchFamily="2" charset="0"/>
                <a:ea typeface="Roboto" panose="02000000000000000000" pitchFamily="2" charset="0"/>
              </a:rPr>
              <a:t>Be cautious if someone asks to move the chat to a different messaging </a:t>
            </a:r>
            <a:br>
              <a:rPr lang="en-AU" sz="2400" b="1" dirty="0">
                <a:solidFill>
                  <a:srgbClr val="333333"/>
                </a:solidFill>
                <a:latin typeface="Roboto" panose="02000000000000000000" pitchFamily="2" charset="0"/>
                <a:ea typeface="Roboto" panose="02000000000000000000" pitchFamily="2" charset="0"/>
              </a:rPr>
            </a:br>
            <a:r>
              <a:rPr lang="en-AU" sz="2400" b="1" dirty="0">
                <a:solidFill>
                  <a:srgbClr val="333333"/>
                </a:solidFill>
                <a:latin typeface="Roboto" panose="02000000000000000000" pitchFamily="2" charset="0"/>
                <a:ea typeface="Roboto" panose="02000000000000000000" pitchFamily="2" charset="0"/>
              </a:rPr>
              <a:t>platform quickly. </a:t>
            </a:r>
          </a:p>
          <a:p>
            <a:pPr algn="ctr">
              <a:spcBef>
                <a:spcPts val="1200"/>
              </a:spcBef>
            </a:pPr>
            <a:r>
              <a:rPr lang="en-AU" dirty="0">
                <a:solidFill>
                  <a:srgbClr val="333333"/>
                </a:solidFill>
                <a:latin typeface="Roboto" panose="02000000000000000000" pitchFamily="2" charset="0"/>
                <a:ea typeface="Roboto" panose="02000000000000000000" pitchFamily="2" charset="0"/>
              </a:rPr>
              <a:t>(This helps them avoid detection)</a:t>
            </a:r>
          </a:p>
        </p:txBody>
      </p:sp>
      <p:sp>
        <p:nvSpPr>
          <p:cNvPr id="2" name="Title 15">
            <a:extLst>
              <a:ext uri="{FF2B5EF4-FFF2-40B4-BE49-F238E27FC236}">
                <a16:creationId xmlns:a16="http://schemas.microsoft.com/office/drawing/2014/main" id="{42B30AFB-F656-355C-ADFE-5C1F34FD76BB}"/>
              </a:ext>
            </a:extLst>
          </p:cNvPr>
          <p:cNvSpPr txBox="1">
            <a:spLocks/>
          </p:cNvSpPr>
          <p:nvPr/>
        </p:nvSpPr>
        <p:spPr>
          <a:xfrm>
            <a:off x="-2150133" y="30242"/>
            <a:ext cx="12188950" cy="132996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Step 1: They make contact</a:t>
            </a:r>
          </a:p>
        </p:txBody>
      </p:sp>
      <p:sp>
        <p:nvSpPr>
          <p:cNvPr id="8" name="TextBox 7">
            <a:extLst>
              <a:ext uri="{FF2B5EF4-FFF2-40B4-BE49-F238E27FC236}">
                <a16:creationId xmlns:a16="http://schemas.microsoft.com/office/drawing/2014/main" id="{351D9E11-E227-9047-CA09-5E11AA49988B}"/>
              </a:ext>
            </a:extLst>
          </p:cNvPr>
          <p:cNvSpPr txBox="1"/>
          <p:nvPr/>
        </p:nvSpPr>
        <p:spPr>
          <a:xfrm>
            <a:off x="9772338" y="3771302"/>
            <a:ext cx="7165298" cy="1107996"/>
          </a:xfrm>
          <a:prstGeom prst="rect">
            <a:avLst/>
          </a:prstGeom>
          <a:noFill/>
        </p:spPr>
        <p:txBody>
          <a:bodyPr wrap="square">
            <a:spAutoFit/>
          </a:bodyPr>
          <a:lstStyle/>
          <a:p>
            <a:r>
              <a:rPr lang="en-AU" sz="6600" dirty="0"/>
              <a:t>😍</a:t>
            </a:r>
          </a:p>
        </p:txBody>
      </p:sp>
      <p:sp>
        <p:nvSpPr>
          <p:cNvPr id="14" name="Slide Number Placeholder 13">
            <a:extLst>
              <a:ext uri="{FF2B5EF4-FFF2-40B4-BE49-F238E27FC236}">
                <a16:creationId xmlns:a16="http://schemas.microsoft.com/office/drawing/2014/main" id="{33B8C9A8-AB63-A4A2-E897-E7D7A58972E4}"/>
              </a:ext>
            </a:extLst>
          </p:cNvPr>
          <p:cNvSpPr>
            <a:spLocks noGrp="1"/>
          </p:cNvSpPr>
          <p:nvPr>
            <p:ph type="sldNum" sz="quarter" idx="12"/>
          </p:nvPr>
        </p:nvSpPr>
        <p:spPr/>
        <p:txBody>
          <a:bodyPr/>
          <a:lstStyle/>
          <a:p>
            <a:fld id="{767EC34B-91A6-4B61-BBBE-E03303E62FA7}" type="slidenum">
              <a:rPr lang="en-AU" smtClean="0"/>
              <a:t>6</a:t>
            </a:fld>
            <a:endParaRPr lang="en-AU"/>
          </a:p>
        </p:txBody>
      </p:sp>
    </p:spTree>
    <p:extLst>
      <p:ext uri="{BB962C8B-B14F-4D97-AF65-F5344CB8AC3E}">
        <p14:creationId xmlns:p14="http://schemas.microsoft.com/office/powerpoint/2010/main" val="390864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6915C-647F-5E95-1168-956E0D8B10BE}"/>
            </a:ext>
          </a:extLst>
        </p:cNvPr>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5B729BDE-06C1-8A62-838C-BD4923A1E15C}"/>
              </a:ext>
            </a:extLst>
          </p:cNvPr>
          <p:cNvSpPr/>
          <p:nvPr/>
        </p:nvSpPr>
        <p:spPr>
          <a:xfrm>
            <a:off x="505423" y="1823328"/>
            <a:ext cx="10983287" cy="3181863"/>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21" name="TextBox 20">
            <a:extLst>
              <a:ext uri="{FF2B5EF4-FFF2-40B4-BE49-F238E27FC236}">
                <a16:creationId xmlns:a16="http://schemas.microsoft.com/office/drawing/2014/main" id="{EEBE8BB9-92F3-F3CD-640E-79B16E24D8FF}"/>
              </a:ext>
            </a:extLst>
          </p:cNvPr>
          <p:cNvSpPr txBox="1"/>
          <p:nvPr/>
        </p:nvSpPr>
        <p:spPr>
          <a:xfrm>
            <a:off x="1017468" y="2022177"/>
            <a:ext cx="10157063" cy="2580194"/>
          </a:xfrm>
          <a:prstGeom prst="rect">
            <a:avLst/>
          </a:prstGeom>
          <a:noFill/>
        </p:spPr>
        <p:txBody>
          <a:bodyPr wrap="square" rtlCol="0">
            <a:spAutoFit/>
          </a:bodyPr>
          <a:lstStyle/>
          <a:p>
            <a:pPr>
              <a:spcBef>
                <a:spcPts val="400"/>
              </a:spcBef>
              <a:spcAft>
                <a:spcPts val="1200"/>
              </a:spcAft>
            </a:pPr>
            <a:r>
              <a:rPr lang="en-AU" sz="2800" b="1" dirty="0">
                <a:solidFill>
                  <a:srgbClr val="333333"/>
                </a:solidFill>
                <a:latin typeface="Roboto" panose="02000000000000000000" pitchFamily="2" charset="0"/>
                <a:ea typeface="Roboto" panose="02000000000000000000" pitchFamily="2" charset="0"/>
              </a:rPr>
              <a:t>What they do</a:t>
            </a:r>
            <a:endParaRPr lang="en-AU" sz="2800" dirty="0">
              <a:solidFill>
                <a:srgbClr val="333333"/>
              </a:solidFill>
              <a:latin typeface="Roboto" panose="02000000000000000000" pitchFamily="2" charset="0"/>
              <a:ea typeface="Roboto" panose="02000000000000000000" pitchFamily="2" charset="0"/>
            </a:endParaRPr>
          </a:p>
          <a:p>
            <a:pPr marL="285750" indent="-285750">
              <a:spcBef>
                <a:spcPts val="200"/>
              </a:spcBef>
              <a:spcAft>
                <a:spcPts val="2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Give lots of attention or affection (love-bombing)</a:t>
            </a:r>
          </a:p>
          <a:p>
            <a:pPr marL="285750" indent="-285750">
              <a:spcBef>
                <a:spcPts val="200"/>
              </a:spcBef>
              <a:spcAft>
                <a:spcPts val="2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Share personal or emotional stories</a:t>
            </a:r>
          </a:p>
          <a:p>
            <a:pPr marL="285750" indent="-285750">
              <a:spcBef>
                <a:spcPts val="200"/>
              </a:spcBef>
              <a:spcAft>
                <a:spcPts val="2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Have reasons why they can’t meet in person or video chat</a:t>
            </a:r>
          </a:p>
          <a:p>
            <a:pPr marL="285750" indent="-285750">
              <a:spcBef>
                <a:spcPts val="200"/>
              </a:spcBef>
              <a:spcAft>
                <a:spcPts val="2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Encourage you to keep things secret from family or friends</a:t>
            </a:r>
          </a:p>
        </p:txBody>
      </p:sp>
      <p:sp>
        <p:nvSpPr>
          <p:cNvPr id="5" name="TextBox 4">
            <a:extLst>
              <a:ext uri="{FF2B5EF4-FFF2-40B4-BE49-F238E27FC236}">
                <a16:creationId xmlns:a16="http://schemas.microsoft.com/office/drawing/2014/main" id="{B2E9054E-780A-C9A9-1CE0-B1912151BBC9}"/>
              </a:ext>
            </a:extLst>
          </p:cNvPr>
          <p:cNvSpPr txBox="1"/>
          <p:nvPr/>
        </p:nvSpPr>
        <p:spPr>
          <a:xfrm>
            <a:off x="617838" y="5428071"/>
            <a:ext cx="10735962" cy="846386"/>
          </a:xfrm>
          <a:prstGeom prst="rect">
            <a:avLst/>
          </a:prstGeom>
          <a:solidFill>
            <a:srgbClr val="FF9893"/>
          </a:solidFill>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spcBef>
                <a:spcPts val="1200"/>
              </a:spcBef>
            </a:pPr>
            <a:r>
              <a:rPr lang="en-AU" sz="2400" b="1" dirty="0">
                <a:latin typeface="Roboto" panose="02000000000000000000" pitchFamily="2" charset="0"/>
                <a:ea typeface="Roboto" panose="02000000000000000000" pitchFamily="2" charset="0"/>
              </a:rPr>
              <a:t>Trust is built first – conversations about money come later</a:t>
            </a:r>
          </a:p>
          <a:p>
            <a:pPr algn="ctr">
              <a:spcBef>
                <a:spcPts val="600"/>
              </a:spcBef>
              <a:spcAft>
                <a:spcPts val="1200"/>
              </a:spcAft>
            </a:pPr>
            <a:r>
              <a:rPr lang="en-AU" sz="2000" dirty="0">
                <a:latin typeface="Roboto" panose="02000000000000000000" pitchFamily="2" charset="0"/>
                <a:ea typeface="Roboto" panose="02000000000000000000" pitchFamily="2" charset="0"/>
              </a:rPr>
              <a:t>(This is deliberate)</a:t>
            </a:r>
          </a:p>
        </p:txBody>
      </p:sp>
      <p:sp>
        <p:nvSpPr>
          <p:cNvPr id="10" name="TextBox 9">
            <a:extLst>
              <a:ext uri="{FF2B5EF4-FFF2-40B4-BE49-F238E27FC236}">
                <a16:creationId xmlns:a16="http://schemas.microsoft.com/office/drawing/2014/main" id="{7520F999-10CB-609E-DF50-1C23C53CA2F2}"/>
              </a:ext>
            </a:extLst>
          </p:cNvPr>
          <p:cNvSpPr txBox="1"/>
          <p:nvPr/>
        </p:nvSpPr>
        <p:spPr>
          <a:xfrm>
            <a:off x="505423" y="673090"/>
            <a:ext cx="6093500" cy="769441"/>
          </a:xfrm>
          <a:prstGeom prst="rect">
            <a:avLst/>
          </a:prstGeom>
          <a:noFill/>
        </p:spPr>
        <p:txBody>
          <a:bodyPr wrap="square">
            <a:spAutoFit/>
          </a:body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Step 2: They build trust</a:t>
            </a:r>
          </a:p>
        </p:txBody>
      </p:sp>
      <p:sp>
        <p:nvSpPr>
          <p:cNvPr id="14" name="TextBox 13">
            <a:extLst>
              <a:ext uri="{FF2B5EF4-FFF2-40B4-BE49-F238E27FC236}">
                <a16:creationId xmlns:a16="http://schemas.microsoft.com/office/drawing/2014/main" id="{151453E2-84AE-D090-1C43-EAF7A1F815F4}"/>
              </a:ext>
            </a:extLst>
          </p:cNvPr>
          <p:cNvSpPr txBox="1"/>
          <p:nvPr/>
        </p:nvSpPr>
        <p:spPr>
          <a:xfrm>
            <a:off x="9982200" y="997552"/>
            <a:ext cx="7731177" cy="1569660"/>
          </a:xfrm>
          <a:prstGeom prst="rect">
            <a:avLst/>
          </a:prstGeom>
          <a:noFill/>
        </p:spPr>
        <p:txBody>
          <a:bodyPr wrap="square">
            <a:spAutoFit/>
          </a:bodyPr>
          <a:lstStyle/>
          <a:p>
            <a:endParaRPr lang="en-AU" sz="9600" dirty="0"/>
          </a:p>
        </p:txBody>
      </p:sp>
      <p:sp>
        <p:nvSpPr>
          <p:cNvPr id="31" name="TextBox 30">
            <a:extLst>
              <a:ext uri="{FF2B5EF4-FFF2-40B4-BE49-F238E27FC236}">
                <a16:creationId xmlns:a16="http://schemas.microsoft.com/office/drawing/2014/main" id="{30FC0702-85C9-01DF-99AD-AC301079D412}"/>
              </a:ext>
            </a:extLst>
          </p:cNvPr>
          <p:cNvSpPr txBox="1"/>
          <p:nvPr/>
        </p:nvSpPr>
        <p:spPr>
          <a:xfrm>
            <a:off x="9982200" y="1268438"/>
            <a:ext cx="8859186" cy="1569660"/>
          </a:xfrm>
          <a:prstGeom prst="rect">
            <a:avLst/>
          </a:prstGeom>
          <a:noFill/>
        </p:spPr>
        <p:txBody>
          <a:bodyPr wrap="square">
            <a:spAutoFit/>
          </a:bodyPr>
          <a:lstStyle/>
          <a:p>
            <a:r>
              <a:rPr lang="en-AU" sz="9600" dirty="0"/>
              <a:t>💞</a:t>
            </a:r>
          </a:p>
        </p:txBody>
      </p:sp>
      <p:sp>
        <p:nvSpPr>
          <p:cNvPr id="33" name="TextBox 32">
            <a:extLst>
              <a:ext uri="{FF2B5EF4-FFF2-40B4-BE49-F238E27FC236}">
                <a16:creationId xmlns:a16="http://schemas.microsoft.com/office/drawing/2014/main" id="{57DF78A4-6401-B46D-0961-A1D25FC53F84}"/>
              </a:ext>
            </a:extLst>
          </p:cNvPr>
          <p:cNvSpPr txBox="1"/>
          <p:nvPr/>
        </p:nvSpPr>
        <p:spPr>
          <a:xfrm>
            <a:off x="1017468" y="5477024"/>
            <a:ext cx="9162940" cy="707886"/>
          </a:xfrm>
          <a:prstGeom prst="rect">
            <a:avLst/>
          </a:prstGeom>
          <a:noFill/>
        </p:spPr>
        <p:txBody>
          <a:bodyPr wrap="square">
            <a:spAutoFit/>
          </a:bodyPr>
          <a:lstStyle/>
          <a:p>
            <a:r>
              <a:rPr lang="en-AU" sz="4000" dirty="0"/>
              <a:t>ℹ️ </a:t>
            </a:r>
          </a:p>
        </p:txBody>
      </p:sp>
      <p:sp>
        <p:nvSpPr>
          <p:cNvPr id="37" name="Slide Number Placeholder 36">
            <a:extLst>
              <a:ext uri="{FF2B5EF4-FFF2-40B4-BE49-F238E27FC236}">
                <a16:creationId xmlns:a16="http://schemas.microsoft.com/office/drawing/2014/main" id="{F7E5FE61-7A72-D9CF-03BD-D4DAD6A6BD7F}"/>
              </a:ext>
            </a:extLst>
          </p:cNvPr>
          <p:cNvSpPr>
            <a:spLocks noGrp="1"/>
          </p:cNvSpPr>
          <p:nvPr>
            <p:ph type="sldNum" sz="quarter" idx="12"/>
          </p:nvPr>
        </p:nvSpPr>
        <p:spPr/>
        <p:txBody>
          <a:bodyPr/>
          <a:lstStyle/>
          <a:p>
            <a:fld id="{767EC34B-91A6-4B61-BBBE-E03303E62FA7}" type="slidenum">
              <a:rPr lang="en-AU" smtClean="0"/>
              <a:t>7</a:t>
            </a:fld>
            <a:endParaRPr lang="en-AU"/>
          </a:p>
        </p:txBody>
      </p:sp>
    </p:spTree>
    <p:extLst>
      <p:ext uri="{BB962C8B-B14F-4D97-AF65-F5344CB8AC3E}">
        <p14:creationId xmlns:p14="http://schemas.microsoft.com/office/powerpoint/2010/main" val="2373270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D83A-31DD-D878-333C-10172B6242C5}"/>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46EE8869-9E49-56AC-2DAC-F4967124ABDA}"/>
              </a:ext>
            </a:extLst>
          </p:cNvPr>
          <p:cNvSpPr/>
          <p:nvPr/>
        </p:nvSpPr>
        <p:spPr>
          <a:xfrm>
            <a:off x="545671" y="1766036"/>
            <a:ext cx="6851591" cy="4285763"/>
          </a:xfrm>
          <a:prstGeom prst="roundRect">
            <a:avLst/>
          </a:prstGeom>
          <a:solidFill>
            <a:srgbClr val="F7F7F4"/>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21" name="TextBox 20">
            <a:extLst>
              <a:ext uri="{FF2B5EF4-FFF2-40B4-BE49-F238E27FC236}">
                <a16:creationId xmlns:a16="http://schemas.microsoft.com/office/drawing/2014/main" id="{44E3DB53-C0C0-76A1-94A8-14501816CF01}"/>
              </a:ext>
            </a:extLst>
          </p:cNvPr>
          <p:cNvSpPr txBox="1"/>
          <p:nvPr/>
        </p:nvSpPr>
        <p:spPr>
          <a:xfrm>
            <a:off x="802746" y="2070538"/>
            <a:ext cx="6953364" cy="3293209"/>
          </a:xfrm>
          <a:prstGeom prst="rect">
            <a:avLst/>
          </a:prstGeom>
          <a:noFill/>
        </p:spPr>
        <p:txBody>
          <a:bodyPr wrap="square" rtlCol="0">
            <a:spAutoFit/>
          </a:bodyPr>
          <a:lstStyle/>
          <a:p>
            <a:pPr>
              <a:spcBef>
                <a:spcPts val="600"/>
              </a:spcBef>
              <a:spcAft>
                <a:spcPts val="1800"/>
              </a:spcAft>
            </a:pPr>
            <a:r>
              <a:rPr lang="en-AU" sz="2800" b="1" dirty="0">
                <a:solidFill>
                  <a:srgbClr val="333333"/>
                </a:solidFill>
                <a:latin typeface="Roboto" panose="02000000000000000000" pitchFamily="2" charset="0"/>
                <a:ea typeface="Roboto" panose="02000000000000000000" pitchFamily="2" charset="0"/>
              </a:rPr>
              <a:t>What they claim</a:t>
            </a:r>
            <a:endParaRPr lang="en-AU" sz="2800" dirty="0">
              <a:solidFill>
                <a:srgbClr val="333333"/>
              </a:solidFill>
              <a:latin typeface="Roboto" panose="02000000000000000000" pitchFamily="2" charset="0"/>
              <a:ea typeface="Roboto" panose="02000000000000000000" pitchFamily="2" charset="0"/>
            </a:endParaRP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There has been a medical emergency </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They need help with a crisis or travel problem</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They have an investment opportunity that is too good to miss </a:t>
            </a:r>
          </a:p>
        </p:txBody>
      </p:sp>
      <p:sp>
        <p:nvSpPr>
          <p:cNvPr id="7" name="TextBox 6">
            <a:extLst>
              <a:ext uri="{FF2B5EF4-FFF2-40B4-BE49-F238E27FC236}">
                <a16:creationId xmlns:a16="http://schemas.microsoft.com/office/drawing/2014/main" id="{D0AB7EFA-7475-6E7C-6BBF-414890DAEEE8}"/>
              </a:ext>
            </a:extLst>
          </p:cNvPr>
          <p:cNvSpPr txBox="1"/>
          <p:nvPr/>
        </p:nvSpPr>
        <p:spPr>
          <a:xfrm>
            <a:off x="7975149" y="5096687"/>
            <a:ext cx="3765679" cy="830997"/>
          </a:xfrm>
          <a:prstGeom prst="rect">
            <a:avLst/>
          </a:prstGeom>
          <a:solidFill>
            <a:srgbClr val="FF9893"/>
          </a:solidFill>
          <a:ln>
            <a:noFill/>
          </a:ln>
          <a:effectLst>
            <a:outerShdw blurRad="63500" sx="102000" sy="102000" algn="ctr" rotWithShape="0">
              <a:prstClr val="black">
                <a:alpha val="40000"/>
              </a:prstClr>
            </a:outerShdw>
          </a:effectLst>
        </p:spPr>
        <p:txBody>
          <a:bodyPr wrap="square" rtlCol="0">
            <a:spAutoFit/>
          </a:bodyPr>
          <a:lstStyle/>
          <a:p>
            <a:pPr algn="ctr"/>
            <a:r>
              <a:rPr lang="en-AU" sz="2400" b="1" dirty="0">
                <a:solidFill>
                  <a:srgbClr val="333333"/>
                </a:solidFill>
                <a:latin typeface="Roboto" panose="02000000000000000000" pitchFamily="2" charset="0"/>
                <a:ea typeface="Roboto" panose="02000000000000000000" pitchFamily="2" charset="0"/>
              </a:rPr>
              <a:t>There’s ALWAYS</a:t>
            </a:r>
          </a:p>
          <a:p>
            <a:pPr algn="ctr"/>
            <a:r>
              <a:rPr lang="en-AU" sz="2400" b="1" dirty="0">
                <a:solidFill>
                  <a:srgbClr val="333333"/>
                </a:solidFill>
                <a:latin typeface="Roboto" panose="02000000000000000000" pitchFamily="2" charset="0"/>
                <a:ea typeface="Roboto" panose="02000000000000000000" pitchFamily="2" charset="0"/>
              </a:rPr>
              <a:t>a sense of urgency!</a:t>
            </a:r>
          </a:p>
        </p:txBody>
      </p:sp>
      <p:sp>
        <p:nvSpPr>
          <p:cNvPr id="5" name="TextBox 4">
            <a:extLst>
              <a:ext uri="{FF2B5EF4-FFF2-40B4-BE49-F238E27FC236}">
                <a16:creationId xmlns:a16="http://schemas.microsoft.com/office/drawing/2014/main" id="{9EB2C561-4110-3802-AB60-00055ACE449A}"/>
              </a:ext>
            </a:extLst>
          </p:cNvPr>
          <p:cNvSpPr txBox="1"/>
          <p:nvPr/>
        </p:nvSpPr>
        <p:spPr>
          <a:xfrm>
            <a:off x="8114957" y="3311583"/>
            <a:ext cx="6093500" cy="1785104"/>
          </a:xfrm>
          <a:prstGeom prst="rect">
            <a:avLst/>
          </a:prstGeom>
          <a:noFill/>
        </p:spPr>
        <p:txBody>
          <a:bodyPr wrap="square">
            <a:spAutoFit/>
          </a:bodyPr>
          <a:lstStyle/>
          <a:p>
            <a:r>
              <a:rPr lang="en-AU" sz="11000" dirty="0"/>
              <a:t>🚨</a:t>
            </a:r>
          </a:p>
        </p:txBody>
      </p:sp>
      <p:sp>
        <p:nvSpPr>
          <p:cNvPr id="8" name="TextBox 7">
            <a:extLst>
              <a:ext uri="{FF2B5EF4-FFF2-40B4-BE49-F238E27FC236}">
                <a16:creationId xmlns:a16="http://schemas.microsoft.com/office/drawing/2014/main" id="{930488BA-C710-35AF-72B3-36C9B07A251E}"/>
              </a:ext>
            </a:extLst>
          </p:cNvPr>
          <p:cNvSpPr txBox="1"/>
          <p:nvPr/>
        </p:nvSpPr>
        <p:spPr>
          <a:xfrm>
            <a:off x="562319" y="669049"/>
            <a:ext cx="11819556" cy="769441"/>
          </a:xfrm>
          <a:prstGeom prst="rect">
            <a:avLst/>
          </a:prstGeom>
          <a:noFill/>
        </p:spPr>
        <p:txBody>
          <a:bodyPr wrap="square">
            <a:spAutoFit/>
          </a:body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Step 3: An emergency or opportunity arises</a:t>
            </a:r>
          </a:p>
        </p:txBody>
      </p:sp>
      <p:sp>
        <p:nvSpPr>
          <p:cNvPr id="20" name="TextBox 19">
            <a:extLst>
              <a:ext uri="{FF2B5EF4-FFF2-40B4-BE49-F238E27FC236}">
                <a16:creationId xmlns:a16="http://schemas.microsoft.com/office/drawing/2014/main" id="{F07B7BC9-9F4D-1F88-5A9A-3FFEFD79CFD8}"/>
              </a:ext>
            </a:extLst>
          </p:cNvPr>
          <p:cNvSpPr txBox="1"/>
          <p:nvPr/>
        </p:nvSpPr>
        <p:spPr>
          <a:xfrm rot="613240">
            <a:off x="9503571" y="2536447"/>
            <a:ext cx="7210268" cy="1785104"/>
          </a:xfrm>
          <a:prstGeom prst="rect">
            <a:avLst/>
          </a:prstGeom>
          <a:noFill/>
        </p:spPr>
        <p:txBody>
          <a:bodyPr wrap="square">
            <a:spAutoFit/>
          </a:bodyPr>
          <a:lstStyle/>
          <a:p>
            <a:r>
              <a:rPr lang="en-AU" sz="11000" dirty="0"/>
              <a:t>⏰</a:t>
            </a:r>
          </a:p>
        </p:txBody>
      </p:sp>
      <p:sp>
        <p:nvSpPr>
          <p:cNvPr id="25" name="Slide Number Placeholder 24">
            <a:extLst>
              <a:ext uri="{FF2B5EF4-FFF2-40B4-BE49-F238E27FC236}">
                <a16:creationId xmlns:a16="http://schemas.microsoft.com/office/drawing/2014/main" id="{6461A95D-8F0B-06B6-07EE-F583E0A974BB}"/>
              </a:ext>
            </a:extLst>
          </p:cNvPr>
          <p:cNvSpPr>
            <a:spLocks noGrp="1"/>
          </p:cNvSpPr>
          <p:nvPr>
            <p:ph type="sldNum" sz="quarter" idx="12"/>
          </p:nvPr>
        </p:nvSpPr>
        <p:spPr/>
        <p:txBody>
          <a:bodyPr/>
          <a:lstStyle/>
          <a:p>
            <a:fld id="{767EC34B-91A6-4B61-BBBE-E03303E62FA7}" type="slidenum">
              <a:rPr lang="en-AU" smtClean="0"/>
              <a:t>8</a:t>
            </a:fld>
            <a:endParaRPr lang="en-AU"/>
          </a:p>
        </p:txBody>
      </p:sp>
    </p:spTree>
    <p:extLst>
      <p:ext uri="{BB962C8B-B14F-4D97-AF65-F5344CB8AC3E}">
        <p14:creationId xmlns:p14="http://schemas.microsoft.com/office/powerpoint/2010/main" val="4215936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B0AB09-6895-788B-F5F5-DFC8B56719C5}"/>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528704E-56FD-5C76-037F-6A9D8194B3A0}"/>
              </a:ext>
            </a:extLst>
          </p:cNvPr>
          <p:cNvSpPr/>
          <p:nvPr/>
        </p:nvSpPr>
        <p:spPr>
          <a:xfrm>
            <a:off x="685305" y="1829718"/>
            <a:ext cx="6584925" cy="3517731"/>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21" name="TextBox 20">
            <a:extLst>
              <a:ext uri="{FF2B5EF4-FFF2-40B4-BE49-F238E27FC236}">
                <a16:creationId xmlns:a16="http://schemas.microsoft.com/office/drawing/2014/main" id="{6AAE1374-6D39-3A98-741F-D419CE6FBD8E}"/>
              </a:ext>
            </a:extLst>
          </p:cNvPr>
          <p:cNvSpPr txBox="1"/>
          <p:nvPr/>
        </p:nvSpPr>
        <p:spPr>
          <a:xfrm>
            <a:off x="1018139" y="2083592"/>
            <a:ext cx="7291500" cy="2939266"/>
          </a:xfrm>
          <a:prstGeom prst="rect">
            <a:avLst/>
          </a:prstGeom>
          <a:noFill/>
        </p:spPr>
        <p:txBody>
          <a:bodyPr wrap="square" rtlCol="0">
            <a:spAutoFit/>
          </a:bodyPr>
          <a:lstStyle/>
          <a:p>
            <a:pPr>
              <a:spcBef>
                <a:spcPts val="600"/>
              </a:spcBef>
              <a:spcAft>
                <a:spcPts val="1200"/>
              </a:spcAft>
            </a:pPr>
            <a:r>
              <a:rPr lang="en-AU" sz="2800" b="1" dirty="0">
                <a:solidFill>
                  <a:srgbClr val="333333"/>
                </a:solidFill>
                <a:latin typeface="Roboto" panose="02000000000000000000" pitchFamily="2" charset="0"/>
                <a:ea typeface="Roboto" panose="02000000000000000000" pitchFamily="2" charset="0"/>
              </a:rPr>
              <a:t>How they ask for payment</a:t>
            </a:r>
            <a:endParaRPr lang="en-AU" sz="2800" dirty="0">
              <a:solidFill>
                <a:srgbClr val="333333"/>
              </a:solidFill>
              <a:latin typeface="Roboto" panose="02000000000000000000" pitchFamily="2" charset="0"/>
              <a:ea typeface="Roboto" panose="02000000000000000000" pitchFamily="2" charset="0"/>
            </a:endParaRP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Gift cards or reloadable debit cards</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Cryptocurrency</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E-cash transfers (e.g. PayPal) </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Direct transfer to bank account</a:t>
            </a:r>
          </a:p>
        </p:txBody>
      </p:sp>
      <p:sp>
        <p:nvSpPr>
          <p:cNvPr id="3" name="TextBox 2">
            <a:extLst>
              <a:ext uri="{FF2B5EF4-FFF2-40B4-BE49-F238E27FC236}">
                <a16:creationId xmlns:a16="http://schemas.microsoft.com/office/drawing/2014/main" id="{25E447D1-8FB9-28F2-7057-9C08F9917E73}"/>
              </a:ext>
            </a:extLst>
          </p:cNvPr>
          <p:cNvSpPr txBox="1"/>
          <p:nvPr/>
        </p:nvSpPr>
        <p:spPr>
          <a:xfrm>
            <a:off x="498191" y="800361"/>
            <a:ext cx="11819556" cy="769441"/>
          </a:xfrm>
          <a:prstGeom prst="rect">
            <a:avLst/>
          </a:prstGeom>
          <a:noFill/>
        </p:spPr>
        <p:txBody>
          <a:bodyPr wrap="square">
            <a:spAutoFit/>
          </a:body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Step 4: They ask for money</a:t>
            </a:r>
          </a:p>
        </p:txBody>
      </p:sp>
      <p:sp>
        <p:nvSpPr>
          <p:cNvPr id="7" name="TextBox 6">
            <a:extLst>
              <a:ext uri="{FF2B5EF4-FFF2-40B4-BE49-F238E27FC236}">
                <a16:creationId xmlns:a16="http://schemas.microsoft.com/office/drawing/2014/main" id="{DFD524A9-8539-74E5-2F85-713183A54DE3}"/>
              </a:ext>
            </a:extLst>
          </p:cNvPr>
          <p:cNvSpPr txBox="1"/>
          <p:nvPr/>
        </p:nvSpPr>
        <p:spPr>
          <a:xfrm>
            <a:off x="1809788" y="5801108"/>
            <a:ext cx="8686701" cy="461665"/>
          </a:xfrm>
          <a:prstGeom prst="rect">
            <a:avLst/>
          </a:prstGeom>
          <a:solidFill>
            <a:srgbClr val="FF9893"/>
          </a:solidFill>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spcBef>
                <a:spcPts val="1200"/>
              </a:spcBef>
            </a:pPr>
            <a:r>
              <a:rPr lang="en-AU" sz="2400" b="1" dirty="0">
                <a:solidFill>
                  <a:srgbClr val="333333"/>
                </a:solidFill>
                <a:latin typeface="Roboto" panose="02000000000000000000" pitchFamily="2" charset="0"/>
                <a:ea typeface="Roboto" panose="02000000000000000000" pitchFamily="2" charset="0"/>
              </a:rPr>
              <a:t> Never send money to someone you have never met in person</a:t>
            </a:r>
          </a:p>
        </p:txBody>
      </p:sp>
      <p:sp>
        <p:nvSpPr>
          <p:cNvPr id="14" name="TextBox 13">
            <a:extLst>
              <a:ext uri="{FF2B5EF4-FFF2-40B4-BE49-F238E27FC236}">
                <a16:creationId xmlns:a16="http://schemas.microsoft.com/office/drawing/2014/main" id="{C4E6A0C4-1E91-D4D3-1A1C-461868A285A5}"/>
              </a:ext>
            </a:extLst>
          </p:cNvPr>
          <p:cNvSpPr txBox="1"/>
          <p:nvPr/>
        </p:nvSpPr>
        <p:spPr>
          <a:xfrm>
            <a:off x="7432057" y="2767280"/>
            <a:ext cx="6160956" cy="1323439"/>
          </a:xfrm>
          <a:prstGeom prst="rect">
            <a:avLst/>
          </a:prstGeom>
          <a:noFill/>
        </p:spPr>
        <p:txBody>
          <a:bodyPr wrap="square">
            <a:spAutoFit/>
          </a:bodyPr>
          <a:lstStyle/>
          <a:p>
            <a:r>
              <a:rPr lang="en-AU" sz="8000" dirty="0"/>
              <a:t>🌐💰💳</a:t>
            </a:r>
          </a:p>
        </p:txBody>
      </p:sp>
      <p:sp>
        <p:nvSpPr>
          <p:cNvPr id="16" name="TextBox 15">
            <a:extLst>
              <a:ext uri="{FF2B5EF4-FFF2-40B4-BE49-F238E27FC236}">
                <a16:creationId xmlns:a16="http://schemas.microsoft.com/office/drawing/2014/main" id="{3DD6AEED-8340-D6AF-5D1A-2CBDEBA730F8}"/>
              </a:ext>
            </a:extLst>
          </p:cNvPr>
          <p:cNvSpPr txBox="1"/>
          <p:nvPr/>
        </p:nvSpPr>
        <p:spPr>
          <a:xfrm>
            <a:off x="913985" y="5657280"/>
            <a:ext cx="895803" cy="707886"/>
          </a:xfrm>
          <a:prstGeom prst="rect">
            <a:avLst/>
          </a:prstGeom>
          <a:noFill/>
        </p:spPr>
        <p:txBody>
          <a:bodyPr wrap="square">
            <a:spAutoFit/>
          </a:bodyPr>
          <a:lstStyle/>
          <a:p>
            <a:r>
              <a:rPr lang="en-AU" sz="4000" dirty="0"/>
              <a:t>🚩 </a:t>
            </a:r>
          </a:p>
        </p:txBody>
      </p:sp>
      <p:sp>
        <p:nvSpPr>
          <p:cNvPr id="17" name="TextBox 16">
            <a:extLst>
              <a:ext uri="{FF2B5EF4-FFF2-40B4-BE49-F238E27FC236}">
                <a16:creationId xmlns:a16="http://schemas.microsoft.com/office/drawing/2014/main" id="{68ED2474-7901-61B9-9D1F-2F0E2EDBBF5E}"/>
              </a:ext>
            </a:extLst>
          </p:cNvPr>
          <p:cNvSpPr txBox="1"/>
          <p:nvPr/>
        </p:nvSpPr>
        <p:spPr>
          <a:xfrm>
            <a:off x="10591108" y="5657280"/>
            <a:ext cx="895803" cy="707886"/>
          </a:xfrm>
          <a:prstGeom prst="rect">
            <a:avLst/>
          </a:prstGeom>
          <a:noFill/>
        </p:spPr>
        <p:txBody>
          <a:bodyPr wrap="square">
            <a:spAutoFit/>
          </a:bodyPr>
          <a:lstStyle/>
          <a:p>
            <a:r>
              <a:rPr lang="en-AU" sz="4000" dirty="0"/>
              <a:t>🚩 </a:t>
            </a:r>
          </a:p>
        </p:txBody>
      </p:sp>
      <p:sp>
        <p:nvSpPr>
          <p:cNvPr id="22" name="Slide Number Placeholder 21">
            <a:extLst>
              <a:ext uri="{FF2B5EF4-FFF2-40B4-BE49-F238E27FC236}">
                <a16:creationId xmlns:a16="http://schemas.microsoft.com/office/drawing/2014/main" id="{C2CA6DB4-7681-F500-EFA4-9E6DBA92C0C2}"/>
              </a:ext>
            </a:extLst>
          </p:cNvPr>
          <p:cNvSpPr>
            <a:spLocks noGrp="1"/>
          </p:cNvSpPr>
          <p:nvPr>
            <p:ph type="sldNum" sz="quarter" idx="12"/>
          </p:nvPr>
        </p:nvSpPr>
        <p:spPr/>
        <p:txBody>
          <a:bodyPr/>
          <a:lstStyle/>
          <a:p>
            <a:fld id="{767EC34B-91A6-4B61-BBBE-E03303E62FA7}" type="slidenum">
              <a:rPr lang="en-AU" smtClean="0"/>
              <a:t>9</a:t>
            </a:fld>
            <a:endParaRPr lang="en-AU"/>
          </a:p>
        </p:txBody>
      </p:sp>
    </p:spTree>
    <p:extLst>
      <p:ext uri="{BB962C8B-B14F-4D97-AF65-F5344CB8AC3E}">
        <p14:creationId xmlns:p14="http://schemas.microsoft.com/office/powerpoint/2010/main" val="2409013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36A7F-04E3-C79A-9C55-DBFF869279DF}"/>
            </a:ext>
          </a:extLst>
        </p:cNvPr>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8C44A07D-9A93-76EC-CDD1-B0D42967C00C}"/>
              </a:ext>
            </a:extLst>
          </p:cNvPr>
          <p:cNvSpPr/>
          <p:nvPr/>
        </p:nvSpPr>
        <p:spPr>
          <a:xfrm>
            <a:off x="290203" y="1941505"/>
            <a:ext cx="5338257" cy="4314603"/>
          </a:xfrm>
          <a:prstGeom prst="roundRect">
            <a:avLst/>
          </a:prstGeom>
          <a:solidFill>
            <a:srgbClr val="F7F7F4"/>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5" name="Rectangle: Rounded Corners 4">
            <a:extLst>
              <a:ext uri="{FF2B5EF4-FFF2-40B4-BE49-F238E27FC236}">
                <a16:creationId xmlns:a16="http://schemas.microsoft.com/office/drawing/2014/main" id="{0CBC365D-14D4-205D-8466-8349E52D6692}"/>
              </a:ext>
            </a:extLst>
          </p:cNvPr>
          <p:cNvSpPr/>
          <p:nvPr/>
        </p:nvSpPr>
        <p:spPr>
          <a:xfrm>
            <a:off x="6096000" y="1995304"/>
            <a:ext cx="5646634" cy="1971148"/>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3" name="TextBox 2">
            <a:extLst>
              <a:ext uri="{FF2B5EF4-FFF2-40B4-BE49-F238E27FC236}">
                <a16:creationId xmlns:a16="http://schemas.microsoft.com/office/drawing/2014/main" id="{4A0BB830-1BC0-0514-4803-0B5F8922DD63}"/>
              </a:ext>
            </a:extLst>
          </p:cNvPr>
          <p:cNvSpPr txBox="1"/>
          <p:nvPr/>
        </p:nvSpPr>
        <p:spPr>
          <a:xfrm>
            <a:off x="744341" y="2135604"/>
            <a:ext cx="4808171" cy="4585871"/>
          </a:xfrm>
          <a:prstGeom prst="rect">
            <a:avLst/>
          </a:prstGeom>
          <a:noFill/>
        </p:spPr>
        <p:txBody>
          <a:bodyPr wrap="square" rtlCol="0">
            <a:spAutoFit/>
          </a:bodyPr>
          <a:lstStyle/>
          <a:p>
            <a:pPr>
              <a:spcBef>
                <a:spcPts val="600"/>
              </a:spcBef>
              <a:spcAft>
                <a:spcPts val="600"/>
              </a:spcAft>
            </a:pPr>
            <a:r>
              <a:rPr lang="en-AU" sz="2800" b="1" dirty="0">
                <a:solidFill>
                  <a:srgbClr val="333333"/>
                </a:solidFill>
                <a:latin typeface="Roboto" panose="02000000000000000000" pitchFamily="2" charset="0"/>
                <a:ea typeface="Roboto" panose="02000000000000000000" pitchFamily="2" charset="0"/>
              </a:rPr>
              <a:t>What happens next </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Contact suddenly stops once money is sent </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Accounts are deleted or blocked </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Or they create another crisis and the cycle continues </a:t>
            </a:r>
          </a:p>
          <a:p>
            <a:pPr marL="285750" indent="-285750">
              <a:spcBef>
                <a:spcPts val="600"/>
              </a:spcBef>
              <a:spcAft>
                <a:spcPts val="600"/>
              </a:spcAft>
              <a:buFont typeface="Arial" panose="020B0604020202020204" pitchFamily="34" charset="0"/>
              <a:buChar char="•"/>
            </a:pPr>
            <a:endParaRPr lang="en-AU" sz="2800" dirty="0">
              <a:solidFill>
                <a:srgbClr val="333333"/>
              </a:solidFill>
              <a:latin typeface="Roboto" panose="02000000000000000000" pitchFamily="2" charset="0"/>
              <a:ea typeface="Roboto" panose="02000000000000000000" pitchFamily="2" charset="0"/>
            </a:endParaRPr>
          </a:p>
        </p:txBody>
      </p:sp>
      <p:sp>
        <p:nvSpPr>
          <p:cNvPr id="4" name="TextBox 3">
            <a:extLst>
              <a:ext uri="{FF2B5EF4-FFF2-40B4-BE49-F238E27FC236}">
                <a16:creationId xmlns:a16="http://schemas.microsoft.com/office/drawing/2014/main" id="{D575C141-C9BC-755A-4438-638C91C00071}"/>
              </a:ext>
            </a:extLst>
          </p:cNvPr>
          <p:cNvSpPr txBox="1"/>
          <p:nvPr/>
        </p:nvSpPr>
        <p:spPr>
          <a:xfrm>
            <a:off x="6363522" y="2116974"/>
            <a:ext cx="4808171" cy="2862322"/>
          </a:xfrm>
          <a:prstGeom prst="rect">
            <a:avLst/>
          </a:prstGeom>
          <a:noFill/>
        </p:spPr>
        <p:txBody>
          <a:bodyPr wrap="square" rtlCol="0">
            <a:spAutoFit/>
          </a:bodyPr>
          <a:lstStyle/>
          <a:p>
            <a:pPr>
              <a:spcBef>
                <a:spcPts val="600"/>
              </a:spcBef>
              <a:spcAft>
                <a:spcPts val="600"/>
              </a:spcAft>
            </a:pPr>
            <a:r>
              <a:rPr lang="en-AU" sz="2800" b="1" dirty="0">
                <a:solidFill>
                  <a:srgbClr val="333333"/>
                </a:solidFill>
                <a:latin typeface="Roboto" panose="02000000000000000000" pitchFamily="2" charset="0"/>
                <a:ea typeface="Roboto" panose="02000000000000000000" pitchFamily="2" charset="0"/>
              </a:rPr>
              <a:t>How this can feel </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Confusing or upsetting</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Embarrassing or isolating </a:t>
            </a:r>
          </a:p>
          <a:p>
            <a:pPr marL="285750" indent="-285750">
              <a:spcBef>
                <a:spcPts val="600"/>
              </a:spcBef>
              <a:spcAft>
                <a:spcPts val="600"/>
              </a:spcAft>
              <a:buFont typeface="Arial" panose="020B0604020202020204" pitchFamily="34" charset="0"/>
              <a:buChar char="•"/>
            </a:pPr>
            <a:endParaRPr lang="en-AU" sz="2800" dirty="0">
              <a:solidFill>
                <a:srgbClr val="333333"/>
              </a:solidFill>
              <a:latin typeface="Roboto" panose="02000000000000000000" pitchFamily="2" charset="0"/>
              <a:ea typeface="Roboto" panose="02000000000000000000" pitchFamily="2" charset="0"/>
            </a:endParaRPr>
          </a:p>
          <a:p>
            <a:pPr marL="285750" indent="-285750">
              <a:spcBef>
                <a:spcPts val="600"/>
              </a:spcBef>
              <a:spcAft>
                <a:spcPts val="600"/>
              </a:spcAft>
              <a:buFont typeface="Arial" panose="020B0604020202020204" pitchFamily="34" charset="0"/>
              <a:buChar char="•"/>
            </a:pPr>
            <a:endParaRPr lang="en-AU" sz="2800" dirty="0">
              <a:solidFill>
                <a:srgbClr val="333333"/>
              </a:solidFill>
              <a:latin typeface="Roboto" panose="02000000000000000000" pitchFamily="2" charset="0"/>
              <a:ea typeface="Roboto" panose="02000000000000000000" pitchFamily="2" charset="0"/>
            </a:endParaRPr>
          </a:p>
        </p:txBody>
      </p:sp>
      <p:sp>
        <p:nvSpPr>
          <p:cNvPr id="7" name="TextBox 6">
            <a:extLst>
              <a:ext uri="{FF2B5EF4-FFF2-40B4-BE49-F238E27FC236}">
                <a16:creationId xmlns:a16="http://schemas.microsoft.com/office/drawing/2014/main" id="{8E03E761-3929-2B51-26D5-5D8CA4A486E7}"/>
              </a:ext>
            </a:extLst>
          </p:cNvPr>
          <p:cNvSpPr txBox="1"/>
          <p:nvPr/>
        </p:nvSpPr>
        <p:spPr>
          <a:xfrm>
            <a:off x="6096000" y="4270757"/>
            <a:ext cx="5654468" cy="1877437"/>
          </a:xfrm>
          <a:prstGeom prst="rect">
            <a:avLst/>
          </a:prstGeom>
          <a:solidFill>
            <a:srgbClr val="FF9893"/>
          </a:solidFill>
          <a:ln>
            <a:noFill/>
          </a:ln>
          <a:effectLst>
            <a:outerShdw blurRad="63500" sx="102000" sy="102000" algn="ctr"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spcBef>
                <a:spcPts val="1200"/>
              </a:spcBef>
            </a:pPr>
            <a:r>
              <a:rPr lang="en-AU" sz="2400" b="1" dirty="0">
                <a:latin typeface="Roboto" panose="02000000000000000000" pitchFamily="2" charset="0"/>
                <a:ea typeface="Roboto" panose="02000000000000000000" pitchFamily="2" charset="0"/>
              </a:rPr>
              <a:t>REMEMBER:</a:t>
            </a:r>
          </a:p>
          <a:p>
            <a:pPr algn="ctr">
              <a:spcBef>
                <a:spcPts val="1200"/>
              </a:spcBef>
            </a:pPr>
            <a:r>
              <a:rPr lang="en-AU" sz="2400" i="1" dirty="0">
                <a:latin typeface="Roboto" panose="02000000000000000000" pitchFamily="2" charset="0"/>
                <a:ea typeface="Roboto" panose="02000000000000000000" pitchFamily="2" charset="0"/>
              </a:rPr>
              <a:t>There is no shame in being scammed. </a:t>
            </a:r>
          </a:p>
          <a:p>
            <a:pPr algn="ctr">
              <a:spcBef>
                <a:spcPts val="1200"/>
              </a:spcBef>
            </a:pPr>
            <a:r>
              <a:rPr lang="en-AU" sz="2400" i="1" dirty="0">
                <a:latin typeface="Roboto" panose="02000000000000000000" pitchFamily="2" charset="0"/>
                <a:ea typeface="Roboto" panose="02000000000000000000" pitchFamily="2" charset="0"/>
              </a:rPr>
              <a:t>Thousands of Australians are scammed every year. Support and help is available. </a:t>
            </a:r>
          </a:p>
        </p:txBody>
      </p:sp>
      <p:sp>
        <p:nvSpPr>
          <p:cNvPr id="2" name="TextBox 1">
            <a:extLst>
              <a:ext uri="{FF2B5EF4-FFF2-40B4-BE49-F238E27FC236}">
                <a16:creationId xmlns:a16="http://schemas.microsoft.com/office/drawing/2014/main" id="{406B76B3-47A8-F9CF-D019-9974917EB4CE}"/>
              </a:ext>
            </a:extLst>
          </p:cNvPr>
          <p:cNvSpPr txBox="1"/>
          <p:nvPr/>
        </p:nvSpPr>
        <p:spPr>
          <a:xfrm>
            <a:off x="566050" y="777360"/>
            <a:ext cx="11819556" cy="769441"/>
          </a:xfrm>
          <a:prstGeom prst="rect">
            <a:avLst/>
          </a:prstGeom>
          <a:noFill/>
        </p:spPr>
        <p:txBody>
          <a:bodyPr wrap="square">
            <a:spAutoFit/>
          </a:body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Step 5: They disappear or repeat the cycle</a:t>
            </a:r>
          </a:p>
        </p:txBody>
      </p:sp>
      <p:sp>
        <p:nvSpPr>
          <p:cNvPr id="11" name="TextBox 10">
            <a:extLst>
              <a:ext uri="{FF2B5EF4-FFF2-40B4-BE49-F238E27FC236}">
                <a16:creationId xmlns:a16="http://schemas.microsoft.com/office/drawing/2014/main" id="{389E0D9A-E8E8-81E4-3656-0FFF1D098ED6}"/>
              </a:ext>
            </a:extLst>
          </p:cNvPr>
          <p:cNvSpPr txBox="1"/>
          <p:nvPr/>
        </p:nvSpPr>
        <p:spPr>
          <a:xfrm>
            <a:off x="5707166" y="3966874"/>
            <a:ext cx="5646634" cy="923330"/>
          </a:xfrm>
          <a:prstGeom prst="rect">
            <a:avLst/>
          </a:prstGeom>
          <a:noFill/>
        </p:spPr>
        <p:txBody>
          <a:bodyPr wrap="square">
            <a:spAutoFit/>
          </a:bodyPr>
          <a:lstStyle/>
          <a:p>
            <a:r>
              <a:rPr lang="en-AU" sz="5400" dirty="0"/>
              <a:t>🆘</a:t>
            </a:r>
          </a:p>
        </p:txBody>
      </p:sp>
      <p:sp>
        <p:nvSpPr>
          <p:cNvPr id="16" name="Slide Number Placeholder 15">
            <a:extLst>
              <a:ext uri="{FF2B5EF4-FFF2-40B4-BE49-F238E27FC236}">
                <a16:creationId xmlns:a16="http://schemas.microsoft.com/office/drawing/2014/main" id="{4A72D387-E47C-1DAC-A565-681FDA3C5F2B}"/>
              </a:ext>
            </a:extLst>
          </p:cNvPr>
          <p:cNvSpPr>
            <a:spLocks noGrp="1"/>
          </p:cNvSpPr>
          <p:nvPr>
            <p:ph type="sldNum" sz="quarter" idx="12"/>
          </p:nvPr>
        </p:nvSpPr>
        <p:spPr/>
        <p:txBody>
          <a:bodyPr/>
          <a:lstStyle/>
          <a:p>
            <a:fld id="{767EC34B-91A6-4B61-BBBE-E03303E62FA7}" type="slidenum">
              <a:rPr lang="en-AU" smtClean="0"/>
              <a:t>10</a:t>
            </a:fld>
            <a:endParaRPr lang="en-AU"/>
          </a:p>
        </p:txBody>
      </p:sp>
    </p:spTree>
    <p:extLst>
      <p:ext uri="{BB962C8B-B14F-4D97-AF65-F5344CB8AC3E}">
        <p14:creationId xmlns:p14="http://schemas.microsoft.com/office/powerpoint/2010/main" val="3852922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7AE17-D31B-D0EE-DC7E-5053FE2928F8}"/>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8DD15D42-7A8A-F98E-BBFA-4716E5C18690}"/>
              </a:ext>
            </a:extLst>
          </p:cNvPr>
          <p:cNvSpPr/>
          <p:nvPr/>
        </p:nvSpPr>
        <p:spPr>
          <a:xfrm>
            <a:off x="448739" y="1840833"/>
            <a:ext cx="7899816" cy="4370504"/>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21" name="TextBox 20">
            <a:extLst>
              <a:ext uri="{FF2B5EF4-FFF2-40B4-BE49-F238E27FC236}">
                <a16:creationId xmlns:a16="http://schemas.microsoft.com/office/drawing/2014/main" id="{0880DC56-E033-D055-93A4-1B25DD45E6AD}"/>
              </a:ext>
            </a:extLst>
          </p:cNvPr>
          <p:cNvSpPr txBox="1"/>
          <p:nvPr/>
        </p:nvSpPr>
        <p:spPr>
          <a:xfrm>
            <a:off x="803246" y="2206730"/>
            <a:ext cx="7190801" cy="415498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Thousands of Australians’ report romance scams each year – </a:t>
            </a:r>
            <a:r>
              <a:rPr lang="en-AU" sz="2800" b="1" dirty="0">
                <a:solidFill>
                  <a:srgbClr val="333333"/>
                </a:solidFill>
                <a:latin typeface="Roboto" panose="02000000000000000000" pitchFamily="2" charset="0"/>
                <a:ea typeface="Roboto" panose="02000000000000000000" pitchFamily="2" charset="0"/>
              </a:rPr>
              <a:t>20,862 in 2025 </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Losses are </a:t>
            </a:r>
            <a:r>
              <a:rPr lang="en-AU" sz="2800" b="1" dirty="0">
                <a:solidFill>
                  <a:srgbClr val="333333"/>
                </a:solidFill>
                <a:latin typeface="Roboto" panose="02000000000000000000" pitchFamily="2" charset="0"/>
                <a:ea typeface="Roboto" panose="02000000000000000000" pitchFamily="2" charset="0"/>
              </a:rPr>
              <a:t>millions of dollars </a:t>
            </a:r>
            <a:r>
              <a:rPr lang="en-AU" sz="2800" dirty="0">
                <a:solidFill>
                  <a:srgbClr val="333333"/>
                </a:solidFill>
                <a:latin typeface="Roboto" panose="02000000000000000000" pitchFamily="2" charset="0"/>
                <a:ea typeface="Roboto" panose="02000000000000000000" pitchFamily="2" charset="0"/>
              </a:rPr>
              <a:t>each year</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Scammers </a:t>
            </a:r>
            <a:r>
              <a:rPr lang="en-AU" sz="2800" b="1" dirty="0">
                <a:solidFill>
                  <a:srgbClr val="333333"/>
                </a:solidFill>
                <a:latin typeface="Roboto" panose="02000000000000000000" pitchFamily="2" charset="0"/>
                <a:ea typeface="Roboto" panose="02000000000000000000" pitchFamily="2" charset="0"/>
              </a:rPr>
              <a:t>target anyone </a:t>
            </a:r>
            <a:r>
              <a:rPr lang="en-AU" sz="2800" dirty="0">
                <a:solidFill>
                  <a:srgbClr val="333333"/>
                </a:solidFill>
                <a:latin typeface="Roboto" panose="02000000000000000000" pitchFamily="2" charset="0"/>
                <a:ea typeface="Roboto" panose="02000000000000000000" pitchFamily="2" charset="0"/>
              </a:rPr>
              <a:t>looking for connection, companionship or love</a:t>
            </a:r>
          </a:p>
          <a:p>
            <a:pPr marL="285750" indent="-285750">
              <a:spcBef>
                <a:spcPts val="600"/>
              </a:spcBef>
              <a:spcAft>
                <a:spcPts val="600"/>
              </a:spcAft>
              <a:buFont typeface="Arial" panose="020B0604020202020204" pitchFamily="34" charset="0"/>
              <a:buChar char="•"/>
            </a:pPr>
            <a:r>
              <a:rPr lang="en-AU" sz="2800" dirty="0">
                <a:solidFill>
                  <a:srgbClr val="333333"/>
                </a:solidFill>
                <a:latin typeface="Roboto" panose="02000000000000000000" pitchFamily="2" charset="0"/>
                <a:ea typeface="Roboto" panose="02000000000000000000" pitchFamily="2" charset="0"/>
              </a:rPr>
              <a:t>No one is </a:t>
            </a:r>
            <a:r>
              <a:rPr lang="en-AU" sz="2800" b="1" dirty="0">
                <a:solidFill>
                  <a:srgbClr val="333333"/>
                </a:solidFill>
                <a:latin typeface="Roboto" panose="02000000000000000000" pitchFamily="2" charset="0"/>
                <a:ea typeface="Roboto" panose="02000000000000000000" pitchFamily="2" charset="0"/>
              </a:rPr>
              <a:t>‘too smart’ </a:t>
            </a:r>
            <a:r>
              <a:rPr lang="en-AU" sz="2800" dirty="0">
                <a:solidFill>
                  <a:srgbClr val="333333"/>
                </a:solidFill>
                <a:latin typeface="Roboto" panose="02000000000000000000" pitchFamily="2" charset="0"/>
                <a:ea typeface="Roboto" panose="02000000000000000000" pitchFamily="2" charset="0"/>
              </a:rPr>
              <a:t>or ‘</a:t>
            </a:r>
            <a:r>
              <a:rPr lang="en-AU" sz="2800" b="1" dirty="0">
                <a:solidFill>
                  <a:srgbClr val="333333"/>
                </a:solidFill>
                <a:latin typeface="Roboto" panose="02000000000000000000" pitchFamily="2" charset="0"/>
                <a:ea typeface="Roboto" panose="02000000000000000000" pitchFamily="2" charset="0"/>
              </a:rPr>
              <a:t>too careful’</a:t>
            </a:r>
            <a:r>
              <a:rPr lang="en-AU" sz="2800" dirty="0">
                <a:solidFill>
                  <a:srgbClr val="333333"/>
                </a:solidFill>
                <a:latin typeface="Roboto" panose="02000000000000000000" pitchFamily="2" charset="0"/>
                <a:ea typeface="Roboto" panose="02000000000000000000" pitchFamily="2" charset="0"/>
              </a:rPr>
              <a:t> to be targeted</a:t>
            </a:r>
          </a:p>
          <a:p>
            <a:pPr marL="285750" indent="-285750">
              <a:spcBef>
                <a:spcPts val="600"/>
              </a:spcBef>
              <a:spcAft>
                <a:spcPts val="600"/>
              </a:spcAft>
              <a:buFont typeface="Arial" panose="020B0604020202020204" pitchFamily="34" charset="0"/>
              <a:buChar char="•"/>
            </a:pPr>
            <a:endParaRPr lang="en-AU" sz="2800" dirty="0">
              <a:solidFill>
                <a:srgbClr val="333333"/>
              </a:solidFill>
              <a:latin typeface="Roboto" panose="02000000000000000000" pitchFamily="2" charset="0"/>
              <a:ea typeface="Roboto" panose="02000000000000000000" pitchFamily="2" charset="0"/>
            </a:endParaRPr>
          </a:p>
        </p:txBody>
      </p:sp>
      <p:sp>
        <p:nvSpPr>
          <p:cNvPr id="2" name="TextBox 1">
            <a:extLst>
              <a:ext uri="{FF2B5EF4-FFF2-40B4-BE49-F238E27FC236}">
                <a16:creationId xmlns:a16="http://schemas.microsoft.com/office/drawing/2014/main" id="{07481DFE-F8D5-9B7D-39A0-C5A14F009C79}"/>
              </a:ext>
            </a:extLst>
          </p:cNvPr>
          <p:cNvSpPr txBox="1"/>
          <p:nvPr/>
        </p:nvSpPr>
        <p:spPr>
          <a:xfrm>
            <a:off x="2356052" y="646664"/>
            <a:ext cx="11819556" cy="769441"/>
          </a:xfrm>
          <a:prstGeom prst="rect">
            <a:avLst/>
          </a:prstGeom>
          <a:noFill/>
        </p:spPr>
        <p:txBody>
          <a:bodyPr wrap="square">
            <a:spAutoFit/>
          </a:bodyPr>
          <a:lstStyle/>
          <a:p>
            <a:pPr>
              <a:lnSpc>
                <a:spcPct val="100000"/>
              </a:lnSpc>
              <a:spcBef>
                <a:spcPts val="600"/>
              </a:spcBef>
            </a:pPr>
            <a:r>
              <a:rPr lang="en-AU" sz="44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Romance scams are common</a:t>
            </a:r>
          </a:p>
        </p:txBody>
      </p:sp>
      <p:grpSp>
        <p:nvGrpSpPr>
          <p:cNvPr id="3" name="Group 2">
            <a:extLst>
              <a:ext uri="{FF2B5EF4-FFF2-40B4-BE49-F238E27FC236}">
                <a16:creationId xmlns:a16="http://schemas.microsoft.com/office/drawing/2014/main" id="{D7588F93-A559-6441-8CD3-0E2B944592F7}"/>
              </a:ext>
            </a:extLst>
          </p:cNvPr>
          <p:cNvGrpSpPr/>
          <p:nvPr/>
        </p:nvGrpSpPr>
        <p:grpSpPr>
          <a:xfrm>
            <a:off x="8496677" y="2451799"/>
            <a:ext cx="9652950" cy="3148571"/>
            <a:chOff x="8268077" y="2327459"/>
            <a:chExt cx="9652950" cy="3148571"/>
          </a:xfrm>
        </p:grpSpPr>
        <p:sp>
          <p:nvSpPr>
            <p:cNvPr id="22" name="TextBox 21">
              <a:extLst>
                <a:ext uri="{FF2B5EF4-FFF2-40B4-BE49-F238E27FC236}">
                  <a16:creationId xmlns:a16="http://schemas.microsoft.com/office/drawing/2014/main" id="{8F146E30-E5D6-F7C6-73C0-DA6A122ED248}"/>
                </a:ext>
              </a:extLst>
            </p:cNvPr>
            <p:cNvSpPr txBox="1"/>
            <p:nvPr/>
          </p:nvSpPr>
          <p:spPr>
            <a:xfrm>
              <a:off x="9668943" y="2327459"/>
              <a:ext cx="8252084" cy="1862048"/>
            </a:xfrm>
            <a:prstGeom prst="rect">
              <a:avLst/>
            </a:prstGeom>
            <a:noFill/>
          </p:spPr>
          <p:txBody>
            <a:bodyPr wrap="square">
              <a:spAutoFit/>
            </a:bodyPr>
            <a:lstStyle/>
            <a:p>
              <a:r>
                <a:rPr lang="en-AU" sz="11500" dirty="0"/>
                <a:t>💰</a:t>
              </a:r>
            </a:p>
          </p:txBody>
        </p:sp>
        <p:sp>
          <p:nvSpPr>
            <p:cNvPr id="6" name="TextBox 5">
              <a:extLst>
                <a:ext uri="{FF2B5EF4-FFF2-40B4-BE49-F238E27FC236}">
                  <a16:creationId xmlns:a16="http://schemas.microsoft.com/office/drawing/2014/main" id="{4566BDE0-41B4-4450-8B22-7D5855E01C49}"/>
                </a:ext>
              </a:extLst>
            </p:cNvPr>
            <p:cNvSpPr txBox="1"/>
            <p:nvPr/>
          </p:nvSpPr>
          <p:spPr>
            <a:xfrm>
              <a:off x="8268077" y="2459820"/>
              <a:ext cx="2119340" cy="1785104"/>
            </a:xfrm>
            <a:prstGeom prst="rect">
              <a:avLst/>
            </a:prstGeom>
            <a:noFill/>
          </p:spPr>
          <p:txBody>
            <a:bodyPr wrap="square">
              <a:spAutoFit/>
            </a:bodyPr>
            <a:lstStyle/>
            <a:p>
              <a:r>
                <a:rPr lang="en-AU" sz="11000" dirty="0"/>
                <a:t>🌏</a:t>
              </a:r>
            </a:p>
          </p:txBody>
        </p:sp>
        <p:sp>
          <p:nvSpPr>
            <p:cNvPr id="18" name="TextBox 17">
              <a:extLst>
                <a:ext uri="{FF2B5EF4-FFF2-40B4-BE49-F238E27FC236}">
                  <a16:creationId xmlns:a16="http://schemas.microsoft.com/office/drawing/2014/main" id="{F8A9C5DC-CD31-C718-497C-A684F4C96C0A}"/>
                </a:ext>
              </a:extLst>
            </p:cNvPr>
            <p:cNvSpPr txBox="1"/>
            <p:nvPr/>
          </p:nvSpPr>
          <p:spPr>
            <a:xfrm>
              <a:off x="8816815" y="3352372"/>
              <a:ext cx="7899816" cy="2123658"/>
            </a:xfrm>
            <a:prstGeom prst="rect">
              <a:avLst/>
            </a:prstGeom>
            <a:noFill/>
          </p:spPr>
          <p:txBody>
            <a:bodyPr wrap="square">
              <a:spAutoFit/>
            </a:bodyPr>
            <a:lstStyle/>
            <a:p>
              <a:r>
                <a:rPr lang="en-AU" sz="13200" dirty="0"/>
                <a:t>🕵️</a:t>
              </a:r>
            </a:p>
          </p:txBody>
        </p:sp>
      </p:grpSp>
      <p:sp>
        <p:nvSpPr>
          <p:cNvPr id="27" name="Slide Number Placeholder 26">
            <a:extLst>
              <a:ext uri="{FF2B5EF4-FFF2-40B4-BE49-F238E27FC236}">
                <a16:creationId xmlns:a16="http://schemas.microsoft.com/office/drawing/2014/main" id="{6E86570F-5C51-9094-89A7-ACD6A9495131}"/>
              </a:ext>
            </a:extLst>
          </p:cNvPr>
          <p:cNvSpPr>
            <a:spLocks noGrp="1"/>
          </p:cNvSpPr>
          <p:nvPr>
            <p:ph type="sldNum" sz="quarter" idx="12"/>
          </p:nvPr>
        </p:nvSpPr>
        <p:spPr/>
        <p:txBody>
          <a:bodyPr/>
          <a:lstStyle/>
          <a:p>
            <a:fld id="{767EC34B-91A6-4B61-BBBE-E03303E62FA7}" type="slidenum">
              <a:rPr lang="en-AU" smtClean="0"/>
              <a:t>11</a:t>
            </a:fld>
            <a:endParaRPr lang="en-AU"/>
          </a:p>
        </p:txBody>
      </p:sp>
    </p:spTree>
    <p:extLst>
      <p:ext uri="{BB962C8B-B14F-4D97-AF65-F5344CB8AC3E}">
        <p14:creationId xmlns:p14="http://schemas.microsoft.com/office/powerpoint/2010/main" val="2806681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9240D-A4CC-0E93-3E2A-20822BA558E7}"/>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2E0E077A-D59D-647C-9A7D-1D3BCF75C04B}"/>
              </a:ext>
            </a:extLst>
          </p:cNvPr>
          <p:cNvSpPr txBox="1">
            <a:spLocks/>
          </p:cNvSpPr>
          <p:nvPr/>
        </p:nvSpPr>
        <p:spPr>
          <a:xfrm>
            <a:off x="6452077" y="826338"/>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890E45EC-7539-151F-71ED-2DFAF44C5023}"/>
              </a:ext>
            </a:extLst>
          </p:cNvPr>
          <p:cNvSpPr>
            <a:spLocks noGrp="1"/>
          </p:cNvSpPr>
          <p:nvPr>
            <p:ph type="ctrTitle"/>
          </p:nvPr>
        </p:nvSpPr>
        <p:spPr>
          <a:xfrm>
            <a:off x="1522473" y="-293396"/>
            <a:ext cx="9144000" cy="2387600"/>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graphicFrame>
        <p:nvGraphicFramePr>
          <p:cNvPr id="8" name="Diagram 7">
            <a:extLst>
              <a:ext uri="{FF2B5EF4-FFF2-40B4-BE49-F238E27FC236}">
                <a16:creationId xmlns:a16="http://schemas.microsoft.com/office/drawing/2014/main" id="{BC6315F8-9719-85DD-EEBB-F07F7E8986B6}"/>
              </a:ext>
            </a:extLst>
          </p:cNvPr>
          <p:cNvGraphicFramePr/>
          <p:nvPr>
            <p:extLst>
              <p:ext uri="{D42A27DB-BD31-4B8C-83A1-F6EECF244321}">
                <p14:modId xmlns:p14="http://schemas.microsoft.com/office/powerpoint/2010/main" val="1609055042"/>
              </p:ext>
            </p:extLst>
          </p:nvPr>
        </p:nvGraphicFramePr>
        <p:xfrm>
          <a:off x="-668698" y="875451"/>
          <a:ext cx="13327692" cy="5226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2F35B6A-F157-ED97-92E9-7B2720FB55E0}"/>
              </a:ext>
            </a:extLst>
          </p:cNvPr>
          <p:cNvSpPr txBox="1"/>
          <p:nvPr/>
        </p:nvSpPr>
        <p:spPr>
          <a:xfrm>
            <a:off x="325632" y="2444095"/>
            <a:ext cx="4081125" cy="2062103"/>
          </a:xfrm>
          <a:prstGeom prst="rect">
            <a:avLst/>
          </a:prstGeom>
          <a:noFill/>
        </p:spPr>
        <p:txBody>
          <a:bodyPr wrap="square">
            <a:spAutoFit/>
          </a:bodyPr>
          <a:lstStyle/>
          <a:p>
            <a:pPr>
              <a:lnSpc>
                <a:spcPct val="100000"/>
              </a:lnSpc>
            </a:pPr>
            <a:r>
              <a:rPr lang="en-AU" sz="32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To stay ClickFit &amp; protect yourself </a:t>
            </a:r>
          </a:p>
          <a:p>
            <a:pPr>
              <a:lnSpc>
                <a:spcPct val="100000"/>
              </a:lnSpc>
            </a:pPr>
            <a:r>
              <a:rPr lang="en-AU" sz="3200" b="1" dirty="0">
                <a:solidFill>
                  <a:schemeClr val="bg1"/>
                </a:solidFill>
                <a:effectLst>
                  <a:outerShdw blurRad="50800" dist="38100" dir="2700000" algn="tl" rotWithShape="0">
                    <a:prstClr val="black">
                      <a:alpha val="40000"/>
                    </a:prstClr>
                  </a:outerShdw>
                </a:effectLst>
                <a:latin typeface="Roboto" panose="02000000000000000000" pitchFamily="2" charset="0"/>
                <a:ea typeface="Roboto" panose="02000000000000000000" pitchFamily="2" charset="0"/>
              </a:rPr>
              <a:t>from romance scams, remember:</a:t>
            </a:r>
          </a:p>
        </p:txBody>
      </p:sp>
      <p:pic>
        <p:nvPicPr>
          <p:cNvPr id="15" name="Picture 14">
            <a:extLst>
              <a:ext uri="{FF2B5EF4-FFF2-40B4-BE49-F238E27FC236}">
                <a16:creationId xmlns:a16="http://schemas.microsoft.com/office/drawing/2014/main" id="{1D495F54-E53B-F0B6-DB31-7A971CF054A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35016" y="946898"/>
            <a:ext cx="5580894" cy="8370006"/>
          </a:xfrm>
          <a:prstGeom prst="rect">
            <a:avLst/>
          </a:prstGeom>
        </p:spPr>
      </p:pic>
      <p:sp>
        <p:nvSpPr>
          <p:cNvPr id="17" name="Slide Number Placeholder 16">
            <a:extLst>
              <a:ext uri="{FF2B5EF4-FFF2-40B4-BE49-F238E27FC236}">
                <a16:creationId xmlns:a16="http://schemas.microsoft.com/office/drawing/2014/main" id="{B9432B20-E1BE-4683-A6E5-EBB3F3245FA2}"/>
              </a:ext>
            </a:extLst>
          </p:cNvPr>
          <p:cNvSpPr>
            <a:spLocks noGrp="1"/>
          </p:cNvSpPr>
          <p:nvPr>
            <p:ph type="sldNum" sz="quarter" idx="12"/>
          </p:nvPr>
        </p:nvSpPr>
        <p:spPr/>
        <p:txBody>
          <a:bodyPr/>
          <a:lstStyle/>
          <a:p>
            <a:fld id="{767EC34B-91A6-4B61-BBBE-E03303E62FA7}" type="slidenum">
              <a:rPr lang="en-AU" smtClean="0"/>
              <a:t>12</a:t>
            </a:fld>
            <a:endParaRPr lang="en-AU"/>
          </a:p>
        </p:txBody>
      </p:sp>
    </p:spTree>
    <p:extLst>
      <p:ext uri="{BB962C8B-B14F-4D97-AF65-F5344CB8AC3E}">
        <p14:creationId xmlns:p14="http://schemas.microsoft.com/office/powerpoint/2010/main" val="1616494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2EB99-3571-C6C5-56A7-37F0258BB569}"/>
            </a:ext>
          </a:extLst>
        </p:cNvPr>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7D63A766-67C0-12AB-49A5-7AB4CBA96E85}"/>
              </a:ext>
            </a:extLst>
          </p:cNvPr>
          <p:cNvSpPr/>
          <p:nvPr/>
        </p:nvSpPr>
        <p:spPr>
          <a:xfrm>
            <a:off x="265903" y="1234920"/>
            <a:ext cx="6539688" cy="1617400"/>
          </a:xfrm>
          <a:prstGeom prst="roundRect">
            <a:avLst/>
          </a:prstGeom>
          <a:solidFill>
            <a:srgbClr val="F7F7F4"/>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solidFill>
                <a:srgbClr val="F7F7F4"/>
              </a:solidFill>
            </a:endParaRPr>
          </a:p>
        </p:txBody>
      </p:sp>
      <p:sp>
        <p:nvSpPr>
          <p:cNvPr id="16" name="Title 15">
            <a:extLst>
              <a:ext uri="{FF2B5EF4-FFF2-40B4-BE49-F238E27FC236}">
                <a16:creationId xmlns:a16="http://schemas.microsoft.com/office/drawing/2014/main" id="{9C70DBF2-8244-47C5-0DF2-09DB9FFC4254}"/>
              </a:ext>
            </a:extLst>
          </p:cNvPr>
          <p:cNvSpPr>
            <a:spLocks noGrp="1"/>
          </p:cNvSpPr>
          <p:nvPr>
            <p:ph type="ctrTitle"/>
          </p:nvPr>
        </p:nvSpPr>
        <p:spPr>
          <a:xfrm>
            <a:off x="1522473" y="-354732"/>
            <a:ext cx="9144000" cy="2387600"/>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sp>
        <p:nvSpPr>
          <p:cNvPr id="2" name="TextBox 1">
            <a:extLst>
              <a:ext uri="{FF2B5EF4-FFF2-40B4-BE49-F238E27FC236}">
                <a16:creationId xmlns:a16="http://schemas.microsoft.com/office/drawing/2014/main" id="{88AA2666-D060-AC58-5D64-7F661F5CABD2}"/>
              </a:ext>
            </a:extLst>
          </p:cNvPr>
          <p:cNvSpPr txBox="1">
            <a:spLocks/>
          </p:cNvSpPr>
          <p:nvPr/>
        </p:nvSpPr>
        <p:spPr>
          <a:xfrm>
            <a:off x="579635" y="1539958"/>
            <a:ext cx="11819556" cy="954107"/>
          </a:xfrm>
          <a:prstGeom prst="rect">
            <a:avLst/>
          </a:prstGeom>
          <a:noFill/>
        </p:spPr>
        <p:txBody>
          <a:bodyPr wrap="square">
            <a:spAutoFit/>
          </a:bodyPr>
          <a:lstStyle/>
          <a:p>
            <a:pPr>
              <a:lnSpc>
                <a:spcPct val="100000"/>
              </a:lnSpc>
            </a:pPr>
            <a:r>
              <a:rPr lang="en-AU" sz="2800" b="1" dirty="0">
                <a:solidFill>
                  <a:srgbClr val="333333"/>
                </a:solidFill>
                <a:latin typeface="Roboto" panose="02000000000000000000" pitchFamily="2" charset="0"/>
                <a:ea typeface="Roboto" panose="02000000000000000000" pitchFamily="2" charset="0"/>
              </a:rPr>
              <a:t>Here are 6 ClickFit rules to help you </a:t>
            </a:r>
          </a:p>
          <a:p>
            <a:pPr>
              <a:lnSpc>
                <a:spcPct val="100000"/>
              </a:lnSpc>
            </a:pPr>
            <a:r>
              <a:rPr lang="en-AU" sz="2800" b="1" dirty="0">
                <a:solidFill>
                  <a:srgbClr val="333333"/>
                </a:solidFill>
                <a:latin typeface="Roboto" panose="02000000000000000000" pitchFamily="2" charset="0"/>
                <a:ea typeface="Roboto" panose="02000000000000000000" pitchFamily="2" charset="0"/>
              </a:rPr>
              <a:t>STOP, CHECK, PROTECT</a:t>
            </a:r>
          </a:p>
        </p:txBody>
      </p:sp>
      <p:sp>
        <p:nvSpPr>
          <p:cNvPr id="18" name="Rectangle: Rounded Corners 17">
            <a:extLst>
              <a:ext uri="{FF2B5EF4-FFF2-40B4-BE49-F238E27FC236}">
                <a16:creationId xmlns:a16="http://schemas.microsoft.com/office/drawing/2014/main" id="{BA6000C1-3414-1017-B333-EBE1DD013545}"/>
              </a:ext>
            </a:extLst>
          </p:cNvPr>
          <p:cNvSpPr/>
          <p:nvPr/>
        </p:nvSpPr>
        <p:spPr>
          <a:xfrm>
            <a:off x="1206385" y="2616724"/>
            <a:ext cx="8234830" cy="3290956"/>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lvl="0" indent="-457200">
              <a:buFont typeface="+mj-lt"/>
              <a:buAutoNum type="arabicPeriod"/>
            </a:pPr>
            <a:endParaRPr lang="en-AU" sz="2400" b="1" dirty="0">
              <a:solidFill>
                <a:srgbClr val="333333"/>
              </a:solidFill>
              <a:latin typeface="Roboto" panose="02000000000000000000" pitchFamily="2" charset="0"/>
              <a:ea typeface="Roboto" panose="02000000000000000000" pitchFamily="2" charset="0"/>
            </a:endParaRPr>
          </a:p>
          <a:p>
            <a:pPr marL="457200" lvl="0" indent="-457200">
              <a:buFont typeface="+mj-lt"/>
              <a:buAutoNum type="arabicPeriod"/>
            </a:pPr>
            <a:r>
              <a:rPr lang="en-AU" sz="2400" b="1" dirty="0">
                <a:solidFill>
                  <a:srgbClr val="333333"/>
                </a:solidFill>
                <a:latin typeface="Roboto" panose="02000000000000000000" pitchFamily="2" charset="0"/>
                <a:ea typeface="Roboto" panose="02000000000000000000" pitchFamily="2" charset="0"/>
              </a:rPr>
              <a:t>Keep chats on the dating platform until you’re sure</a:t>
            </a:r>
          </a:p>
          <a:p>
            <a:pPr marL="457200" lvl="0" indent="-457200">
              <a:buFont typeface="+mj-lt"/>
              <a:buAutoNum type="arabicPeriod"/>
            </a:pPr>
            <a:r>
              <a:rPr lang="en-AU" sz="2400" b="1" dirty="0">
                <a:solidFill>
                  <a:srgbClr val="333333"/>
                </a:solidFill>
                <a:latin typeface="Roboto" panose="02000000000000000000" pitchFamily="2" charset="0"/>
                <a:ea typeface="Roboto" panose="02000000000000000000" pitchFamily="2" charset="0"/>
              </a:rPr>
              <a:t>Verify the person</a:t>
            </a:r>
          </a:p>
          <a:p>
            <a:pPr marL="457200" lvl="0" indent="-457200">
              <a:buFont typeface="+mj-lt"/>
              <a:buAutoNum type="arabicPeriod"/>
            </a:pPr>
            <a:r>
              <a:rPr lang="en-AU" sz="2400" b="1" dirty="0">
                <a:solidFill>
                  <a:srgbClr val="333333"/>
                </a:solidFill>
                <a:latin typeface="Roboto" panose="02000000000000000000" pitchFamily="2" charset="0"/>
                <a:ea typeface="Roboto" panose="02000000000000000000" pitchFamily="2" charset="0"/>
              </a:rPr>
              <a:t>Video call or meet in-person before trusting</a:t>
            </a:r>
          </a:p>
          <a:p>
            <a:pPr marL="457200" lvl="0" indent="-457200">
              <a:buFont typeface="+mj-lt"/>
              <a:buAutoNum type="arabicPeriod"/>
            </a:pPr>
            <a:r>
              <a:rPr lang="en-AU" sz="2400" b="1" dirty="0">
                <a:solidFill>
                  <a:srgbClr val="333333"/>
                </a:solidFill>
                <a:latin typeface="Roboto" panose="02000000000000000000" pitchFamily="2" charset="0"/>
                <a:ea typeface="Roboto" panose="02000000000000000000" pitchFamily="2" charset="0"/>
              </a:rPr>
              <a:t>Never send money, crypto, or account details to someone you haven’t met </a:t>
            </a:r>
          </a:p>
          <a:p>
            <a:pPr marL="457200" lvl="0" indent="-457200">
              <a:buFont typeface="+mj-lt"/>
              <a:buAutoNum type="arabicPeriod"/>
            </a:pPr>
            <a:r>
              <a:rPr lang="en-AU" sz="2400" b="1" dirty="0">
                <a:solidFill>
                  <a:srgbClr val="333333"/>
                </a:solidFill>
                <a:latin typeface="Roboto" panose="02000000000000000000" pitchFamily="2" charset="0"/>
                <a:ea typeface="Roboto" panose="02000000000000000000" pitchFamily="2" charset="0"/>
              </a:rPr>
              <a:t>Watch out for romance scam tactics</a:t>
            </a:r>
          </a:p>
          <a:p>
            <a:pPr marL="457200" lvl="0" indent="-457200">
              <a:buFont typeface="+mj-lt"/>
              <a:buAutoNum type="arabicPeriod"/>
            </a:pPr>
            <a:r>
              <a:rPr lang="en-AU" sz="2400" b="1" dirty="0">
                <a:solidFill>
                  <a:srgbClr val="333333"/>
                </a:solidFill>
                <a:latin typeface="Roboto" panose="02000000000000000000" pitchFamily="2" charset="0"/>
                <a:ea typeface="Roboto" panose="02000000000000000000" pitchFamily="2" charset="0"/>
              </a:rPr>
              <a:t>Talk to someone you trust</a:t>
            </a:r>
          </a:p>
          <a:p>
            <a:pPr marL="457200" indent="-457200" algn="ctr">
              <a:buFont typeface="+mj-lt"/>
              <a:buAutoNum type="arabicPeriod"/>
            </a:pPr>
            <a:endParaRPr lang="en-AU" sz="2400" dirty="0"/>
          </a:p>
        </p:txBody>
      </p:sp>
      <p:pic>
        <p:nvPicPr>
          <p:cNvPr id="11" name="Picture 10">
            <a:extLst>
              <a:ext uri="{FF2B5EF4-FFF2-40B4-BE49-F238E27FC236}">
                <a16:creationId xmlns:a16="http://schemas.microsoft.com/office/drawing/2014/main" id="{3FEF9991-8EC0-5652-9CB4-FD6635D846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4208" y="-502045"/>
            <a:ext cx="5259737" cy="7653122"/>
          </a:xfrm>
          <a:prstGeom prst="rect">
            <a:avLst/>
          </a:prstGeom>
        </p:spPr>
      </p:pic>
      <p:sp>
        <p:nvSpPr>
          <p:cNvPr id="19" name="Slide Number Placeholder 18">
            <a:extLst>
              <a:ext uri="{FF2B5EF4-FFF2-40B4-BE49-F238E27FC236}">
                <a16:creationId xmlns:a16="http://schemas.microsoft.com/office/drawing/2014/main" id="{0C5340B9-D7C4-B098-21D0-3BF8F315C413}"/>
              </a:ext>
            </a:extLst>
          </p:cNvPr>
          <p:cNvSpPr>
            <a:spLocks noGrp="1"/>
          </p:cNvSpPr>
          <p:nvPr>
            <p:ph type="sldNum" sz="quarter" idx="12"/>
          </p:nvPr>
        </p:nvSpPr>
        <p:spPr/>
        <p:txBody>
          <a:bodyPr/>
          <a:lstStyle/>
          <a:p>
            <a:fld id="{767EC34B-91A6-4B61-BBBE-E03303E62FA7}" type="slidenum">
              <a:rPr lang="en-AU" smtClean="0"/>
              <a:t>13</a:t>
            </a:fld>
            <a:endParaRPr lang="en-AU"/>
          </a:p>
        </p:txBody>
      </p:sp>
    </p:spTree>
    <p:extLst>
      <p:ext uri="{BB962C8B-B14F-4D97-AF65-F5344CB8AC3E}">
        <p14:creationId xmlns:p14="http://schemas.microsoft.com/office/powerpoint/2010/main" val="2128495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4C915-B5C1-9AEB-A2C8-771B723E36B0}"/>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1F43508F-A9B7-C614-5262-A6A8D1105966}"/>
              </a:ext>
            </a:extLst>
          </p:cNvPr>
          <p:cNvSpPr txBox="1"/>
          <p:nvPr/>
        </p:nvSpPr>
        <p:spPr>
          <a:xfrm>
            <a:off x="371605" y="5612540"/>
            <a:ext cx="8831673" cy="769441"/>
          </a:xfrm>
          <a:prstGeom prst="rect">
            <a:avLst/>
          </a:prstGeom>
          <a:solidFill>
            <a:srgbClr val="FF9893"/>
          </a:solidFill>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AU" sz="2000" b="1" dirty="0">
                <a:latin typeface="Roboto" panose="02000000000000000000" pitchFamily="2" charset="0"/>
                <a:ea typeface="Roboto" panose="02000000000000000000" pitchFamily="2" charset="0"/>
              </a:rPr>
              <a:t>  </a:t>
            </a:r>
            <a:r>
              <a:rPr lang="en-AU" sz="2200" b="1" dirty="0">
                <a:latin typeface="Roboto" panose="02000000000000000000" pitchFamily="2" charset="0"/>
                <a:ea typeface="Roboto" panose="02000000000000000000" pitchFamily="2" charset="0"/>
              </a:rPr>
              <a:t>Important to remember: </a:t>
            </a:r>
          </a:p>
          <a:p>
            <a:r>
              <a:rPr lang="en-AU" sz="2200" i="1" dirty="0">
                <a:latin typeface="Roboto" panose="02000000000000000000" pitchFamily="2" charset="0"/>
                <a:ea typeface="Roboto" panose="02000000000000000000" pitchFamily="2" charset="0"/>
              </a:rPr>
              <a:t>  </a:t>
            </a:r>
            <a:r>
              <a:rPr lang="en-AU" sz="2100" i="1" dirty="0">
                <a:latin typeface="Roboto" panose="02000000000000000000" pitchFamily="2" charset="0"/>
                <a:ea typeface="Roboto" panose="02000000000000000000" pitchFamily="2" charset="0"/>
              </a:rPr>
              <a:t>Real people are happy to be verified. Scammers will avoid being checked. </a:t>
            </a:r>
          </a:p>
        </p:txBody>
      </p:sp>
      <p:sp>
        <p:nvSpPr>
          <p:cNvPr id="4" name="Subtitle 2">
            <a:extLst>
              <a:ext uri="{FF2B5EF4-FFF2-40B4-BE49-F238E27FC236}">
                <a16:creationId xmlns:a16="http://schemas.microsoft.com/office/drawing/2014/main" id="{FD24A1CA-DA8D-D654-E4CB-634E7218A79B}"/>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65219FCB-513E-3E4E-1432-DE7B170C10B8}"/>
              </a:ext>
            </a:extLst>
          </p:cNvPr>
          <p:cNvSpPr>
            <a:spLocks noGrp="1"/>
          </p:cNvSpPr>
          <p:nvPr>
            <p:ph type="ctrTitle"/>
          </p:nvPr>
        </p:nvSpPr>
        <p:spPr>
          <a:xfrm>
            <a:off x="1522473" y="-293396"/>
            <a:ext cx="9144000" cy="1597577"/>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sp>
        <p:nvSpPr>
          <p:cNvPr id="7" name="TextBox 6">
            <a:extLst>
              <a:ext uri="{FF2B5EF4-FFF2-40B4-BE49-F238E27FC236}">
                <a16:creationId xmlns:a16="http://schemas.microsoft.com/office/drawing/2014/main" id="{553CDA7B-3178-CD7C-7B31-82E65CBE6454}"/>
              </a:ext>
            </a:extLst>
          </p:cNvPr>
          <p:cNvSpPr txBox="1"/>
          <p:nvPr/>
        </p:nvSpPr>
        <p:spPr>
          <a:xfrm>
            <a:off x="-35048" y="398211"/>
            <a:ext cx="9584311" cy="646331"/>
          </a:xfrm>
          <a:prstGeom prst="rect">
            <a:avLst/>
          </a:prstGeom>
          <a:noFill/>
        </p:spPr>
        <p:txBody>
          <a:bodyPr wrap="square">
            <a:spAutoFit/>
          </a:bodyPr>
          <a:lstStyle/>
          <a:p>
            <a:pPr algn="ctr"/>
            <a:r>
              <a:rPr lang="en-AU" sz="36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How to check who you’re really talking to:</a:t>
            </a:r>
          </a:p>
        </p:txBody>
      </p:sp>
      <p:graphicFrame>
        <p:nvGraphicFramePr>
          <p:cNvPr id="12" name="Diagram 11">
            <a:extLst>
              <a:ext uri="{FF2B5EF4-FFF2-40B4-BE49-F238E27FC236}">
                <a16:creationId xmlns:a16="http://schemas.microsoft.com/office/drawing/2014/main" id="{78D0F841-F883-83B4-AA3B-D13F3133AF46}"/>
              </a:ext>
            </a:extLst>
          </p:cNvPr>
          <p:cNvGraphicFramePr/>
          <p:nvPr>
            <p:extLst>
              <p:ext uri="{D42A27DB-BD31-4B8C-83A1-F6EECF244321}">
                <p14:modId xmlns:p14="http://schemas.microsoft.com/office/powerpoint/2010/main" val="2781064099"/>
              </p:ext>
            </p:extLst>
          </p:nvPr>
        </p:nvGraphicFramePr>
        <p:xfrm>
          <a:off x="2988722" y="2337097"/>
          <a:ext cx="6651812" cy="3318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Table 7">
            <a:extLst>
              <a:ext uri="{FF2B5EF4-FFF2-40B4-BE49-F238E27FC236}">
                <a16:creationId xmlns:a16="http://schemas.microsoft.com/office/drawing/2014/main" id="{1F42C1AA-7CD8-D1AB-DB17-526B7E40003A}"/>
              </a:ext>
            </a:extLst>
          </p:cNvPr>
          <p:cNvGraphicFramePr>
            <a:graphicFrameLocks noGrp="1"/>
          </p:cNvGraphicFramePr>
          <p:nvPr>
            <p:extLst>
              <p:ext uri="{D42A27DB-BD31-4B8C-83A1-F6EECF244321}">
                <p14:modId xmlns:p14="http://schemas.microsoft.com/office/powerpoint/2010/main" val="4279802288"/>
              </p:ext>
            </p:extLst>
          </p:nvPr>
        </p:nvGraphicFramePr>
        <p:xfrm>
          <a:off x="340031" y="1260226"/>
          <a:ext cx="5054566" cy="4145280"/>
        </p:xfrm>
        <a:graphic>
          <a:graphicData uri="http://schemas.openxmlformats.org/drawingml/2006/table">
            <a:tbl>
              <a:tblPr bandRow="1">
                <a:effectLst>
                  <a:outerShdw blurRad="50800" dist="38100" dir="2700000" algn="tl" rotWithShape="0">
                    <a:prstClr val="black">
                      <a:alpha val="40000"/>
                    </a:prstClr>
                  </a:outerShdw>
                </a:effectLst>
                <a:tableStyleId>{5C22544A-7EE6-4342-B048-85BDC9FD1C3A}</a:tableStyleId>
              </a:tblPr>
              <a:tblGrid>
                <a:gridCol w="5054566">
                  <a:extLst>
                    <a:ext uri="{9D8B030D-6E8A-4147-A177-3AD203B41FA5}">
                      <a16:colId xmlns:a16="http://schemas.microsoft.com/office/drawing/2014/main" val="3317184981"/>
                    </a:ext>
                  </a:extLst>
                </a:gridCol>
              </a:tblGrid>
              <a:tr h="382778">
                <a:tc>
                  <a:txBody>
                    <a:bodyPr/>
                    <a:lstStyle/>
                    <a:p>
                      <a:pPr marL="0" indent="0">
                        <a:buFont typeface="Wingdings" panose="05000000000000000000" pitchFamily="2" charset="2"/>
                        <a:buNone/>
                      </a:pPr>
                      <a:r>
                        <a:rPr lang="en-AU" sz="2000" b="1" dirty="0">
                          <a:solidFill>
                            <a:srgbClr val="333333"/>
                          </a:solidFill>
                          <a:latin typeface="Roboto" panose="02000000000000000000" pitchFamily="2" charset="0"/>
                          <a:ea typeface="Roboto" panose="02000000000000000000" pitchFamily="2" charset="0"/>
                        </a:rPr>
                        <a:t>Things you can do</a:t>
                      </a:r>
                    </a:p>
                  </a:txBody>
                  <a:tcPr>
                    <a:lnB w="12700" cmpd="sng">
                      <a:noFill/>
                    </a:lnB>
                    <a:solidFill>
                      <a:srgbClr val="F7F7F4"/>
                    </a:solidFill>
                  </a:tcPr>
                </a:tc>
                <a:extLst>
                  <a:ext uri="{0D108BD9-81ED-4DB2-BD59-A6C34878D82A}">
                    <a16:rowId xmlns:a16="http://schemas.microsoft.com/office/drawing/2014/main" val="3712613404"/>
                  </a:ext>
                </a:extLst>
              </a:tr>
              <a:tr h="3621672">
                <a:tc>
                  <a:txBody>
                    <a:bodyPr/>
                    <a:lstStyle/>
                    <a:p>
                      <a:pPr marL="342900" indent="-342900">
                        <a:buFont typeface="Wingdings" panose="05000000000000000000" pitchFamily="2" charset="2"/>
                        <a:buChar char="ü"/>
                      </a:pPr>
                      <a:r>
                        <a:rPr lang="en-AU" sz="2000" dirty="0">
                          <a:solidFill>
                            <a:srgbClr val="333333"/>
                          </a:solidFill>
                          <a:latin typeface="Roboto" panose="02000000000000000000" pitchFamily="2" charset="0"/>
                          <a:ea typeface="Roboto" panose="02000000000000000000" pitchFamily="2" charset="0"/>
                        </a:rPr>
                        <a:t>Take your time – don’t rush into trusting someone. </a:t>
                      </a:r>
                    </a:p>
                    <a:p>
                      <a:pPr marL="342900" indent="-342900">
                        <a:buFont typeface="Wingdings" panose="05000000000000000000" pitchFamily="2" charset="2"/>
                        <a:buChar char="ü"/>
                      </a:pPr>
                      <a:r>
                        <a:rPr lang="en-AU" sz="2000" dirty="0">
                          <a:solidFill>
                            <a:srgbClr val="333333"/>
                          </a:solidFill>
                          <a:latin typeface="Roboto" panose="02000000000000000000" pitchFamily="2" charset="0"/>
                          <a:ea typeface="Roboto" panose="02000000000000000000" pitchFamily="2" charset="0"/>
                        </a:rPr>
                        <a:t>Check their profile carefully – look for missing or vague details </a:t>
                      </a:r>
                    </a:p>
                    <a:p>
                      <a:pPr marL="342900" indent="-342900">
                        <a:buFont typeface="Wingdings" panose="05000000000000000000" pitchFamily="2" charset="2"/>
                        <a:buChar char="ü"/>
                      </a:pPr>
                      <a:r>
                        <a:rPr lang="en-AU" sz="2000" dirty="0">
                          <a:solidFill>
                            <a:srgbClr val="333333"/>
                          </a:solidFill>
                          <a:latin typeface="Roboto" panose="02000000000000000000" pitchFamily="2" charset="0"/>
                          <a:ea typeface="Roboto" panose="02000000000000000000" pitchFamily="2" charset="0"/>
                        </a:rPr>
                        <a:t>Ask lots of questions and watch for things that don’t add up.</a:t>
                      </a:r>
                    </a:p>
                    <a:p>
                      <a:pPr marL="342900" indent="-342900">
                        <a:buFont typeface="Wingdings" panose="05000000000000000000" pitchFamily="2" charset="2"/>
                        <a:buChar char="ü"/>
                      </a:pPr>
                      <a:r>
                        <a:rPr lang="en-AU" sz="2000" dirty="0">
                          <a:solidFill>
                            <a:srgbClr val="333333"/>
                          </a:solidFill>
                          <a:latin typeface="Roboto" panose="02000000000000000000" pitchFamily="2" charset="0"/>
                          <a:ea typeface="Roboto" panose="02000000000000000000" pitchFamily="2" charset="0"/>
                        </a:rPr>
                        <a:t>Search their name in google, along with the word ‘scam’</a:t>
                      </a:r>
                    </a:p>
                    <a:p>
                      <a:pPr marL="342900" indent="-342900">
                        <a:buFont typeface="Wingdings" panose="05000000000000000000" pitchFamily="2" charset="2"/>
                        <a:buChar char="ü"/>
                      </a:pPr>
                      <a:r>
                        <a:rPr lang="en-AU" sz="2000" dirty="0">
                          <a:solidFill>
                            <a:srgbClr val="333333"/>
                          </a:solidFill>
                          <a:latin typeface="Roboto" panose="02000000000000000000" pitchFamily="2" charset="0"/>
                          <a:ea typeface="Roboto" panose="02000000000000000000" pitchFamily="2" charset="0"/>
                        </a:rPr>
                        <a:t>If you have a picture of them, </a:t>
                      </a:r>
                      <a:r>
                        <a:rPr lang="en-AU" sz="2000" u="sng" dirty="0">
                          <a:solidFill>
                            <a:srgbClr val="333333"/>
                          </a:solidFill>
                          <a:latin typeface="Roboto" panose="02000000000000000000" pitchFamily="2" charset="0"/>
                          <a:ea typeface="Roboto" panose="02000000000000000000" pitchFamily="2" charset="0"/>
                          <a:hlinkClick r:id="rId8">
                            <a:extLst>
                              <a:ext uri="{A12FA001-AC4F-418D-AE19-62706E023703}">
                                <ahyp:hlinkClr xmlns:ahyp="http://schemas.microsoft.com/office/drawing/2018/hyperlinkcolor" val="tx"/>
                              </a:ext>
                            </a:extLst>
                          </a:hlinkClick>
                        </a:rPr>
                        <a:t>do a reverse image search</a:t>
                      </a:r>
                      <a:r>
                        <a:rPr lang="en-AU" sz="2000" dirty="0">
                          <a:solidFill>
                            <a:srgbClr val="333333"/>
                          </a:solidFill>
                          <a:latin typeface="Roboto" panose="02000000000000000000" pitchFamily="2" charset="0"/>
                          <a:ea typeface="Roboto" panose="02000000000000000000" pitchFamily="2" charset="0"/>
                        </a:rPr>
                        <a:t> (we’ll teach you how to do this on the next slide)</a:t>
                      </a:r>
                    </a:p>
                    <a:p>
                      <a:pPr marL="342900" indent="-342900">
                        <a:buFont typeface="Wingdings" panose="05000000000000000000" pitchFamily="2" charset="2"/>
                        <a:buChar char="ü"/>
                      </a:pPr>
                      <a:endParaRPr lang="en-AU" sz="2000" dirty="0">
                        <a:solidFill>
                          <a:srgbClr val="333333"/>
                        </a:solidFill>
                        <a:latin typeface="Roboto" panose="02000000000000000000" pitchFamily="2" charset="0"/>
                        <a:ea typeface="Roboto" panose="02000000000000000000" pitchFamily="2"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7F7F4"/>
                    </a:solidFill>
                  </a:tcPr>
                </a:tc>
                <a:extLst>
                  <a:ext uri="{0D108BD9-81ED-4DB2-BD59-A6C34878D82A}">
                    <a16:rowId xmlns:a16="http://schemas.microsoft.com/office/drawing/2014/main" val="1348379629"/>
                  </a:ext>
                </a:extLst>
              </a:tr>
            </a:tbl>
          </a:graphicData>
        </a:graphic>
      </p:graphicFrame>
      <p:graphicFrame>
        <p:nvGraphicFramePr>
          <p:cNvPr id="9" name="Table 8">
            <a:extLst>
              <a:ext uri="{FF2B5EF4-FFF2-40B4-BE49-F238E27FC236}">
                <a16:creationId xmlns:a16="http://schemas.microsoft.com/office/drawing/2014/main" id="{29B0B291-CC6C-CD99-38CA-0567B706407A}"/>
              </a:ext>
            </a:extLst>
          </p:cNvPr>
          <p:cNvGraphicFramePr>
            <a:graphicFrameLocks noGrp="1"/>
          </p:cNvGraphicFramePr>
          <p:nvPr>
            <p:extLst>
              <p:ext uri="{D42A27DB-BD31-4B8C-83A1-F6EECF244321}">
                <p14:modId xmlns:p14="http://schemas.microsoft.com/office/powerpoint/2010/main" val="1977772635"/>
              </p:ext>
            </p:extLst>
          </p:nvPr>
        </p:nvGraphicFramePr>
        <p:xfrm>
          <a:off x="5491901" y="1260226"/>
          <a:ext cx="3642613" cy="4145280"/>
        </p:xfrm>
        <a:graphic>
          <a:graphicData uri="http://schemas.openxmlformats.org/drawingml/2006/table">
            <a:tbl>
              <a:tblPr bandRow="1">
                <a:effectLst>
                  <a:outerShdw blurRad="50800" dist="38100" dir="2700000" algn="tl" rotWithShape="0">
                    <a:prstClr val="black">
                      <a:alpha val="40000"/>
                    </a:prstClr>
                  </a:outerShdw>
                </a:effectLst>
                <a:tableStyleId>{5C22544A-7EE6-4342-B048-85BDC9FD1C3A}</a:tableStyleId>
              </a:tblPr>
              <a:tblGrid>
                <a:gridCol w="3642613">
                  <a:extLst>
                    <a:ext uri="{9D8B030D-6E8A-4147-A177-3AD203B41FA5}">
                      <a16:colId xmlns:a16="http://schemas.microsoft.com/office/drawing/2014/main" val="3317184981"/>
                    </a:ext>
                  </a:extLst>
                </a:gridCol>
              </a:tblGrid>
              <a:tr h="413968">
                <a:tc>
                  <a:txBody>
                    <a:bodyPr/>
                    <a:lstStyle/>
                    <a:p>
                      <a:r>
                        <a:rPr lang="en-AU" sz="2000" b="1" dirty="0">
                          <a:solidFill>
                            <a:srgbClr val="333333"/>
                          </a:solidFill>
                          <a:latin typeface="Roboto" panose="02000000000000000000" pitchFamily="2" charset="0"/>
                          <a:ea typeface="Roboto" panose="02000000000000000000" pitchFamily="2" charset="0"/>
                        </a:rPr>
                        <a:t> How to spot a fake profile</a:t>
                      </a:r>
                    </a:p>
                  </a:txBody>
                  <a:tcPr>
                    <a:lnB w="12700" cmpd="sng">
                      <a:noFill/>
                    </a:lnB>
                    <a:solidFill>
                      <a:srgbClr val="FEE776"/>
                    </a:solidFill>
                  </a:tcPr>
                </a:tc>
                <a:extLst>
                  <a:ext uri="{0D108BD9-81ED-4DB2-BD59-A6C34878D82A}">
                    <a16:rowId xmlns:a16="http://schemas.microsoft.com/office/drawing/2014/main" val="3712613404"/>
                  </a:ext>
                </a:extLst>
              </a:tr>
              <a:tr h="3731312">
                <a:tc>
                  <a:txBody>
                    <a:bodyPr/>
                    <a:lstStyle/>
                    <a:p>
                      <a:pPr marL="342900" indent="-34290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Photos that look too professional</a:t>
                      </a:r>
                    </a:p>
                    <a:p>
                      <a:pPr marL="342900" indent="-34290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Photos that are blurry or unclear</a:t>
                      </a:r>
                    </a:p>
                    <a:p>
                      <a:pPr marL="342900" indent="-34290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Very little personal information</a:t>
                      </a:r>
                    </a:p>
                    <a:p>
                      <a:pPr marL="342900" indent="-34290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Few or no connections </a:t>
                      </a:r>
                    </a:p>
                    <a:p>
                      <a:pPr marL="0" indent="0">
                        <a:buFont typeface="Arial" panose="020B0604020202020204" pitchFamily="34" charset="0"/>
                        <a:buNone/>
                      </a:pPr>
                      <a:r>
                        <a:rPr lang="en-AU" sz="2000" dirty="0">
                          <a:solidFill>
                            <a:srgbClr val="333333"/>
                          </a:solidFill>
                          <a:latin typeface="Roboto" panose="02000000000000000000" pitchFamily="2" charset="0"/>
                          <a:ea typeface="Roboto" panose="02000000000000000000" pitchFamily="2" charset="0"/>
                        </a:rPr>
                        <a:t>      to social media accounts</a:t>
                      </a:r>
                    </a:p>
                    <a:p>
                      <a:pPr marL="342900" indent="-34290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Few comments, likes or shares on their social </a:t>
                      </a:r>
                    </a:p>
                    <a:p>
                      <a:pPr marL="0" indent="0">
                        <a:buFont typeface="Arial" panose="020B0604020202020204" pitchFamily="34" charset="0"/>
                        <a:buNone/>
                      </a:pPr>
                      <a:r>
                        <a:rPr lang="en-AU" sz="2000" dirty="0">
                          <a:solidFill>
                            <a:srgbClr val="333333"/>
                          </a:solidFill>
                          <a:latin typeface="Roboto" panose="02000000000000000000" pitchFamily="2" charset="0"/>
                          <a:ea typeface="Roboto" panose="02000000000000000000" pitchFamily="2" charset="0"/>
                        </a:rPr>
                        <a:t>     media from other people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EE776"/>
                    </a:solidFill>
                  </a:tcPr>
                </a:tc>
                <a:extLst>
                  <a:ext uri="{0D108BD9-81ED-4DB2-BD59-A6C34878D82A}">
                    <a16:rowId xmlns:a16="http://schemas.microsoft.com/office/drawing/2014/main" val="1348379629"/>
                  </a:ext>
                </a:extLst>
              </a:tr>
            </a:tbl>
          </a:graphicData>
        </a:graphic>
      </p:graphicFrame>
      <p:pic>
        <p:nvPicPr>
          <p:cNvPr id="5" name="Picture 4">
            <a:extLst>
              <a:ext uri="{FF2B5EF4-FFF2-40B4-BE49-F238E27FC236}">
                <a16:creationId xmlns:a16="http://schemas.microsoft.com/office/drawing/2014/main" id="{FA1E3DE2-3038-CC1C-15DE-D05A3C00A9A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130672" y="-156249"/>
            <a:ext cx="4676911" cy="7014249"/>
          </a:xfrm>
          <a:prstGeom prst="rect">
            <a:avLst/>
          </a:prstGeom>
        </p:spPr>
      </p:pic>
      <p:pic>
        <p:nvPicPr>
          <p:cNvPr id="6" name="Picture 5" descr="A cell phone with a screen showing a picture of a croissant and a person&#10;&#10;AI-generated content may be incorrect.">
            <a:extLst>
              <a:ext uri="{FF2B5EF4-FFF2-40B4-BE49-F238E27FC236}">
                <a16:creationId xmlns:a16="http://schemas.microsoft.com/office/drawing/2014/main" id="{6AB264F9-5C89-E2F0-EE17-BC6453958A1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1389917">
            <a:off x="10966148" y="1797723"/>
            <a:ext cx="1745354" cy="981762"/>
          </a:xfrm>
          <a:prstGeom prst="rect">
            <a:avLst/>
          </a:prstGeom>
        </p:spPr>
      </p:pic>
      <p:sp>
        <p:nvSpPr>
          <p:cNvPr id="17" name="Slide Number Placeholder 16">
            <a:extLst>
              <a:ext uri="{FF2B5EF4-FFF2-40B4-BE49-F238E27FC236}">
                <a16:creationId xmlns:a16="http://schemas.microsoft.com/office/drawing/2014/main" id="{64613F4E-A6CC-A578-1926-255A21B52248}"/>
              </a:ext>
            </a:extLst>
          </p:cNvPr>
          <p:cNvSpPr>
            <a:spLocks noGrp="1"/>
          </p:cNvSpPr>
          <p:nvPr>
            <p:ph type="sldNum" sz="quarter" idx="12"/>
          </p:nvPr>
        </p:nvSpPr>
        <p:spPr/>
        <p:txBody>
          <a:bodyPr/>
          <a:lstStyle/>
          <a:p>
            <a:fld id="{767EC34B-91A6-4B61-BBBE-E03303E62FA7}" type="slidenum">
              <a:rPr lang="en-AU" smtClean="0"/>
              <a:t>14</a:t>
            </a:fld>
            <a:endParaRPr lang="en-AU"/>
          </a:p>
        </p:txBody>
      </p:sp>
    </p:spTree>
    <p:extLst>
      <p:ext uri="{BB962C8B-B14F-4D97-AF65-F5344CB8AC3E}">
        <p14:creationId xmlns:p14="http://schemas.microsoft.com/office/powerpoint/2010/main" val="1785107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D8B3E-3B53-109E-AD5F-F71BCACEA7D4}"/>
            </a:ext>
          </a:extLst>
        </p:cNvPr>
        <p:cNvGrpSpPr/>
        <p:nvPr/>
      </p:nvGrpSpPr>
      <p:grpSpPr>
        <a:xfrm>
          <a:off x="0" y="0"/>
          <a:ext cx="0" cy="0"/>
          <a:chOff x="0" y="0"/>
          <a:chExt cx="0" cy="0"/>
        </a:xfrm>
      </p:grpSpPr>
      <p:sp>
        <p:nvSpPr>
          <p:cNvPr id="20" name="Rectangle: Rounded Corners 19">
            <a:extLst>
              <a:ext uri="{FF2B5EF4-FFF2-40B4-BE49-F238E27FC236}">
                <a16:creationId xmlns:a16="http://schemas.microsoft.com/office/drawing/2014/main" id="{CA59F774-F8F9-B34D-C6BA-62A29C5B9E22}"/>
              </a:ext>
            </a:extLst>
          </p:cNvPr>
          <p:cNvSpPr/>
          <p:nvPr/>
        </p:nvSpPr>
        <p:spPr>
          <a:xfrm>
            <a:off x="6769681" y="2711586"/>
            <a:ext cx="3699447" cy="449554"/>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17" name="Rectangle: Rounded Corners 16">
            <a:extLst>
              <a:ext uri="{FF2B5EF4-FFF2-40B4-BE49-F238E27FC236}">
                <a16:creationId xmlns:a16="http://schemas.microsoft.com/office/drawing/2014/main" id="{99A5DBB3-3455-CDB2-2357-14AC503A25B6}"/>
              </a:ext>
            </a:extLst>
          </p:cNvPr>
          <p:cNvSpPr/>
          <p:nvPr/>
        </p:nvSpPr>
        <p:spPr>
          <a:xfrm>
            <a:off x="614737" y="2723606"/>
            <a:ext cx="5295451" cy="449554"/>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9" name="Rectangle: Rounded Corners 8">
            <a:extLst>
              <a:ext uri="{FF2B5EF4-FFF2-40B4-BE49-F238E27FC236}">
                <a16:creationId xmlns:a16="http://schemas.microsoft.com/office/drawing/2014/main" id="{35CE8984-185C-5675-D59E-6A7F1287AF01}"/>
              </a:ext>
            </a:extLst>
          </p:cNvPr>
          <p:cNvSpPr/>
          <p:nvPr/>
        </p:nvSpPr>
        <p:spPr>
          <a:xfrm>
            <a:off x="721955" y="1331892"/>
            <a:ext cx="10865442" cy="1248726"/>
          </a:xfrm>
          <a:prstGeom prst="roundRect">
            <a:avLst/>
          </a:prstGeom>
          <a:solidFill>
            <a:srgbClr val="F7F7F4"/>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4" name="Subtitle 2">
            <a:extLst>
              <a:ext uri="{FF2B5EF4-FFF2-40B4-BE49-F238E27FC236}">
                <a16:creationId xmlns:a16="http://schemas.microsoft.com/office/drawing/2014/main" id="{43EC7917-12D3-5935-1B9B-B83204656BFF}"/>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93A584AC-C0F8-8F9C-64FD-1B725289391D}"/>
              </a:ext>
            </a:extLst>
          </p:cNvPr>
          <p:cNvSpPr>
            <a:spLocks noGrp="1"/>
          </p:cNvSpPr>
          <p:nvPr>
            <p:ph type="ctrTitle"/>
          </p:nvPr>
        </p:nvSpPr>
        <p:spPr>
          <a:xfrm>
            <a:off x="1522473" y="-293396"/>
            <a:ext cx="9144000" cy="1597577"/>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sp>
        <p:nvSpPr>
          <p:cNvPr id="7" name="TextBox 6">
            <a:extLst>
              <a:ext uri="{FF2B5EF4-FFF2-40B4-BE49-F238E27FC236}">
                <a16:creationId xmlns:a16="http://schemas.microsoft.com/office/drawing/2014/main" id="{4EFECD42-1FB9-1CB1-A85C-5301FCA23BCB}"/>
              </a:ext>
            </a:extLst>
          </p:cNvPr>
          <p:cNvSpPr txBox="1"/>
          <p:nvPr/>
        </p:nvSpPr>
        <p:spPr>
          <a:xfrm>
            <a:off x="1522473" y="509488"/>
            <a:ext cx="9584311" cy="646331"/>
          </a:xfrm>
          <a:prstGeom prst="rect">
            <a:avLst/>
          </a:prstGeom>
          <a:noFill/>
        </p:spPr>
        <p:txBody>
          <a:bodyPr wrap="square">
            <a:spAutoFit/>
          </a:bodyPr>
          <a:lstStyle/>
          <a:p>
            <a:pPr algn="ctr"/>
            <a:r>
              <a:rPr lang="en-AU" sz="36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Exercise: The Reverse-Image Search</a:t>
            </a:r>
            <a:endParaRPr lang="en-AU" sz="32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endParaRPr>
          </a:p>
        </p:txBody>
      </p:sp>
      <p:sp>
        <p:nvSpPr>
          <p:cNvPr id="11" name="TextBox 10">
            <a:extLst>
              <a:ext uri="{FF2B5EF4-FFF2-40B4-BE49-F238E27FC236}">
                <a16:creationId xmlns:a16="http://schemas.microsoft.com/office/drawing/2014/main" id="{E26E9691-88CC-88B8-4261-06FF18707C33}"/>
              </a:ext>
            </a:extLst>
          </p:cNvPr>
          <p:cNvSpPr txBox="1"/>
          <p:nvPr/>
        </p:nvSpPr>
        <p:spPr>
          <a:xfrm>
            <a:off x="1498344" y="5990191"/>
            <a:ext cx="9632568" cy="369332"/>
          </a:xfrm>
          <a:prstGeom prst="rect">
            <a:avLst/>
          </a:prstGeom>
          <a:solidFill>
            <a:srgbClr val="FF9893"/>
          </a:solidFill>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spcBef>
                <a:spcPts val="1200"/>
              </a:spcBef>
            </a:pPr>
            <a:r>
              <a:rPr lang="en-AU" b="1" dirty="0">
                <a:latin typeface="Roboto" panose="02000000000000000000" pitchFamily="2" charset="0"/>
                <a:ea typeface="Roboto" panose="02000000000000000000" pitchFamily="2" charset="0"/>
              </a:rPr>
              <a:t>Reverse Image Search </a:t>
            </a:r>
            <a:r>
              <a:rPr lang="en-AU" i="1" dirty="0">
                <a:latin typeface="Roboto" panose="02000000000000000000" pitchFamily="2" charset="0"/>
                <a:ea typeface="Roboto" panose="02000000000000000000" pitchFamily="2" charset="0"/>
              </a:rPr>
              <a:t>helps you check if a picture is being used with a false identity.</a:t>
            </a:r>
          </a:p>
        </p:txBody>
      </p:sp>
      <p:sp>
        <p:nvSpPr>
          <p:cNvPr id="2" name="TextBox 1">
            <a:extLst>
              <a:ext uri="{FF2B5EF4-FFF2-40B4-BE49-F238E27FC236}">
                <a16:creationId xmlns:a16="http://schemas.microsoft.com/office/drawing/2014/main" id="{F1951395-0AE2-B28B-3B11-A223E5A797C9}"/>
              </a:ext>
            </a:extLst>
          </p:cNvPr>
          <p:cNvSpPr txBox="1"/>
          <p:nvPr/>
        </p:nvSpPr>
        <p:spPr>
          <a:xfrm>
            <a:off x="1073239" y="1508332"/>
            <a:ext cx="10169384" cy="923330"/>
          </a:xfrm>
          <a:prstGeom prst="rect">
            <a:avLst/>
          </a:prstGeom>
          <a:noFill/>
        </p:spPr>
        <p:txBody>
          <a:bodyPr wrap="square" rtlCol="0">
            <a:spAutoFit/>
          </a:bodyPr>
          <a:lstStyle/>
          <a:p>
            <a:pPr marL="285750" indent="-285750">
              <a:buFont typeface="Arial" panose="020B0604020202020204" pitchFamily="34" charset="0"/>
              <a:buChar char="•"/>
            </a:pPr>
            <a:r>
              <a:rPr lang="en-AU" dirty="0">
                <a:solidFill>
                  <a:srgbClr val="333333"/>
                </a:solidFill>
                <a:latin typeface="Roboto" panose="02000000000000000000" pitchFamily="2" charset="0"/>
                <a:ea typeface="Roboto" panose="02000000000000000000" pitchFamily="2" charset="0"/>
              </a:rPr>
              <a:t>To verify who you are talking to you can check their photo by doing a reverse image search. </a:t>
            </a:r>
          </a:p>
          <a:p>
            <a:pPr marL="285750" indent="-285750">
              <a:buFont typeface="Arial" panose="020B0604020202020204" pitchFamily="34" charset="0"/>
              <a:buChar char="•"/>
            </a:pPr>
            <a:r>
              <a:rPr lang="en-AU" dirty="0">
                <a:solidFill>
                  <a:srgbClr val="333333"/>
                </a:solidFill>
                <a:latin typeface="Roboto" panose="02000000000000000000" pitchFamily="2" charset="0"/>
                <a:ea typeface="Roboto" panose="02000000000000000000" pitchFamily="2" charset="0"/>
              </a:rPr>
              <a:t>This will help you find out if the same picture is online in different places, with different names or personal details. </a:t>
            </a:r>
          </a:p>
        </p:txBody>
      </p:sp>
      <p:sp>
        <p:nvSpPr>
          <p:cNvPr id="5" name="TextBox 4">
            <a:extLst>
              <a:ext uri="{FF2B5EF4-FFF2-40B4-BE49-F238E27FC236}">
                <a16:creationId xmlns:a16="http://schemas.microsoft.com/office/drawing/2014/main" id="{85BF95CD-6774-1B3D-845B-E5BE31BD8A34}"/>
              </a:ext>
            </a:extLst>
          </p:cNvPr>
          <p:cNvSpPr txBox="1"/>
          <p:nvPr/>
        </p:nvSpPr>
        <p:spPr>
          <a:xfrm>
            <a:off x="640480" y="2790759"/>
            <a:ext cx="5304594" cy="369332"/>
          </a:xfrm>
          <a:prstGeom prst="rect">
            <a:avLst/>
          </a:prstGeom>
          <a:noFill/>
        </p:spPr>
        <p:txBody>
          <a:bodyPr wrap="none" rtlCol="0">
            <a:spAutoFit/>
          </a:bodyPr>
          <a:lstStyle/>
          <a:p>
            <a:r>
              <a:rPr lang="en-AU" b="1" dirty="0">
                <a:latin typeface="Roboto" panose="02000000000000000000" pitchFamily="2" charset="0"/>
                <a:ea typeface="Roboto" panose="02000000000000000000" pitchFamily="2" charset="0"/>
              </a:rPr>
              <a:t>Step 1: Go to Google and select ‘search by image’</a:t>
            </a:r>
          </a:p>
        </p:txBody>
      </p:sp>
      <p:pic>
        <p:nvPicPr>
          <p:cNvPr id="13" name="Picture 12">
            <a:extLst>
              <a:ext uri="{FF2B5EF4-FFF2-40B4-BE49-F238E27FC236}">
                <a16:creationId xmlns:a16="http://schemas.microsoft.com/office/drawing/2014/main" id="{76490B3D-7F24-0BCD-16E9-455A3E80129B}"/>
              </a:ext>
            </a:extLst>
          </p:cNvPr>
          <p:cNvPicPr>
            <a:picLocks noChangeAspect="1"/>
          </p:cNvPicPr>
          <p:nvPr/>
        </p:nvPicPr>
        <p:blipFill>
          <a:blip r:embed="rId3"/>
          <a:stretch>
            <a:fillRect/>
          </a:stretch>
        </p:blipFill>
        <p:spPr>
          <a:xfrm>
            <a:off x="610834" y="3308591"/>
            <a:ext cx="5884908" cy="1677113"/>
          </a:xfrm>
          <a:prstGeom prst="rect">
            <a:avLst/>
          </a:prstGeom>
        </p:spPr>
      </p:pic>
      <p:sp>
        <p:nvSpPr>
          <p:cNvPr id="14" name="Oval 13">
            <a:extLst>
              <a:ext uri="{FF2B5EF4-FFF2-40B4-BE49-F238E27FC236}">
                <a16:creationId xmlns:a16="http://schemas.microsoft.com/office/drawing/2014/main" id="{8232A905-D956-808D-BADD-F40F2102A9ED}"/>
              </a:ext>
            </a:extLst>
          </p:cNvPr>
          <p:cNvSpPr/>
          <p:nvPr/>
        </p:nvSpPr>
        <p:spPr>
          <a:xfrm>
            <a:off x="4905271" y="4242478"/>
            <a:ext cx="720013" cy="6887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5" name="TextBox 14">
            <a:extLst>
              <a:ext uri="{FF2B5EF4-FFF2-40B4-BE49-F238E27FC236}">
                <a16:creationId xmlns:a16="http://schemas.microsoft.com/office/drawing/2014/main" id="{F5FE0BF9-181C-2E90-137C-79914551C6CB}"/>
              </a:ext>
            </a:extLst>
          </p:cNvPr>
          <p:cNvSpPr txBox="1"/>
          <p:nvPr/>
        </p:nvSpPr>
        <p:spPr>
          <a:xfrm>
            <a:off x="6841815" y="2760188"/>
            <a:ext cx="2975495" cy="369332"/>
          </a:xfrm>
          <a:prstGeom prst="rect">
            <a:avLst/>
          </a:prstGeom>
          <a:noFill/>
        </p:spPr>
        <p:txBody>
          <a:bodyPr wrap="none" rtlCol="0">
            <a:spAutoFit/>
          </a:bodyPr>
          <a:lstStyle/>
          <a:p>
            <a:r>
              <a:rPr lang="en-AU" b="1" dirty="0">
                <a:latin typeface="Roboto" panose="02000000000000000000" pitchFamily="2" charset="0"/>
                <a:ea typeface="Roboto" panose="02000000000000000000" pitchFamily="2" charset="0"/>
              </a:rPr>
              <a:t>Step 2: Upload your image </a:t>
            </a:r>
          </a:p>
        </p:txBody>
      </p:sp>
      <p:pic>
        <p:nvPicPr>
          <p:cNvPr id="18" name="Picture 17">
            <a:extLst>
              <a:ext uri="{FF2B5EF4-FFF2-40B4-BE49-F238E27FC236}">
                <a16:creationId xmlns:a16="http://schemas.microsoft.com/office/drawing/2014/main" id="{33763E52-9B3E-3E97-B8E2-FE5E37D9ADD9}"/>
              </a:ext>
            </a:extLst>
          </p:cNvPr>
          <p:cNvPicPr>
            <a:picLocks noChangeAspect="1"/>
          </p:cNvPicPr>
          <p:nvPr/>
        </p:nvPicPr>
        <p:blipFill>
          <a:blip r:embed="rId4"/>
          <a:stretch>
            <a:fillRect/>
          </a:stretch>
        </p:blipFill>
        <p:spPr>
          <a:xfrm>
            <a:off x="6769681" y="3263836"/>
            <a:ext cx="4361231" cy="2288996"/>
          </a:xfrm>
          <a:prstGeom prst="rect">
            <a:avLst/>
          </a:prstGeom>
        </p:spPr>
      </p:pic>
      <p:sp>
        <p:nvSpPr>
          <p:cNvPr id="21" name="Rectangle: Rounded Corners 20">
            <a:extLst>
              <a:ext uri="{FF2B5EF4-FFF2-40B4-BE49-F238E27FC236}">
                <a16:creationId xmlns:a16="http://schemas.microsoft.com/office/drawing/2014/main" id="{D1EF1733-EB95-C1D0-1AB7-55B2841C52C9}"/>
              </a:ext>
            </a:extLst>
          </p:cNvPr>
          <p:cNvSpPr/>
          <p:nvPr/>
        </p:nvSpPr>
        <p:spPr>
          <a:xfrm>
            <a:off x="649623" y="5161910"/>
            <a:ext cx="5260565" cy="449554"/>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19" name="TextBox 18">
            <a:extLst>
              <a:ext uri="{FF2B5EF4-FFF2-40B4-BE49-F238E27FC236}">
                <a16:creationId xmlns:a16="http://schemas.microsoft.com/office/drawing/2014/main" id="{D9A6ED89-FC50-9A1C-5220-087C601AB115}"/>
              </a:ext>
            </a:extLst>
          </p:cNvPr>
          <p:cNvSpPr txBox="1"/>
          <p:nvPr/>
        </p:nvSpPr>
        <p:spPr>
          <a:xfrm>
            <a:off x="721955" y="5176886"/>
            <a:ext cx="3513248" cy="400110"/>
          </a:xfrm>
          <a:prstGeom prst="rect">
            <a:avLst/>
          </a:prstGeom>
          <a:noFill/>
        </p:spPr>
        <p:txBody>
          <a:bodyPr wrap="square" rtlCol="0">
            <a:spAutoFit/>
          </a:bodyPr>
          <a:lstStyle/>
          <a:p>
            <a:r>
              <a:rPr lang="en-AU" sz="2000" b="1" dirty="0">
                <a:latin typeface="Roboto" panose="02000000000000000000" pitchFamily="2" charset="0"/>
                <a:ea typeface="Roboto" panose="02000000000000000000" pitchFamily="2" charset="0"/>
              </a:rPr>
              <a:t>Step 3: Compare your results</a:t>
            </a:r>
          </a:p>
        </p:txBody>
      </p:sp>
      <p:sp>
        <p:nvSpPr>
          <p:cNvPr id="25" name="Slide Number Placeholder 24">
            <a:extLst>
              <a:ext uri="{FF2B5EF4-FFF2-40B4-BE49-F238E27FC236}">
                <a16:creationId xmlns:a16="http://schemas.microsoft.com/office/drawing/2014/main" id="{AC6C0AE9-D8F3-5930-4CE0-2DDE8593D3AC}"/>
              </a:ext>
            </a:extLst>
          </p:cNvPr>
          <p:cNvSpPr>
            <a:spLocks noGrp="1"/>
          </p:cNvSpPr>
          <p:nvPr>
            <p:ph type="sldNum" sz="quarter" idx="12"/>
          </p:nvPr>
        </p:nvSpPr>
        <p:spPr/>
        <p:txBody>
          <a:bodyPr/>
          <a:lstStyle/>
          <a:p>
            <a:fld id="{767EC34B-91A6-4B61-BBBE-E03303E62FA7}" type="slidenum">
              <a:rPr lang="en-AU" smtClean="0"/>
              <a:t>15</a:t>
            </a:fld>
            <a:endParaRPr lang="en-AU"/>
          </a:p>
        </p:txBody>
      </p:sp>
    </p:spTree>
    <p:extLst>
      <p:ext uri="{BB962C8B-B14F-4D97-AF65-F5344CB8AC3E}">
        <p14:creationId xmlns:p14="http://schemas.microsoft.com/office/powerpoint/2010/main" val="3821314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7F4FA-062E-0FF8-3301-FAD1E50DB027}"/>
            </a:ext>
          </a:extLst>
        </p:cNvPr>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FF909D69-2F03-D5BD-3F52-4516A8CE5A24}"/>
              </a:ext>
            </a:extLst>
          </p:cNvPr>
          <p:cNvSpPr>
            <a:spLocks noGrp="1"/>
          </p:cNvSpPr>
          <p:nvPr>
            <p:ph type="sldNum" sz="quarter" idx="12"/>
          </p:nvPr>
        </p:nvSpPr>
        <p:spPr/>
        <p:txBody>
          <a:bodyPr/>
          <a:lstStyle/>
          <a:p>
            <a:fld id="{767EC34B-91A6-4B61-BBBE-E03303E62FA7}" type="slidenum">
              <a:rPr lang="en-AU" smtClean="0"/>
              <a:t>16</a:t>
            </a:fld>
            <a:endParaRPr lang="en-AU"/>
          </a:p>
        </p:txBody>
      </p:sp>
      <p:pic>
        <p:nvPicPr>
          <p:cNvPr id="7" name="Picture 6">
            <a:extLst>
              <a:ext uri="{FF2B5EF4-FFF2-40B4-BE49-F238E27FC236}">
                <a16:creationId xmlns:a16="http://schemas.microsoft.com/office/drawing/2014/main" id="{3811DE1A-FB62-8C62-24C5-758463D61B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454" y="2387090"/>
            <a:ext cx="2521825" cy="3053386"/>
          </a:xfrm>
          <a:prstGeom prst="rect">
            <a:avLst/>
          </a:prstGeom>
        </p:spPr>
      </p:pic>
      <p:grpSp>
        <p:nvGrpSpPr>
          <p:cNvPr id="12" name="Group 11">
            <a:extLst>
              <a:ext uri="{FF2B5EF4-FFF2-40B4-BE49-F238E27FC236}">
                <a16:creationId xmlns:a16="http://schemas.microsoft.com/office/drawing/2014/main" id="{F377C981-B879-7888-EC38-6D9686807334}"/>
              </a:ext>
            </a:extLst>
          </p:cNvPr>
          <p:cNvGrpSpPr/>
          <p:nvPr/>
        </p:nvGrpSpPr>
        <p:grpSpPr>
          <a:xfrm>
            <a:off x="399538" y="1551186"/>
            <a:ext cx="2763655" cy="646332"/>
            <a:chOff x="607893" y="350995"/>
            <a:chExt cx="2763655" cy="646332"/>
          </a:xfrm>
        </p:grpSpPr>
        <p:sp>
          <p:nvSpPr>
            <p:cNvPr id="9" name="Rectangle: Rounded Corners 8">
              <a:extLst>
                <a:ext uri="{FF2B5EF4-FFF2-40B4-BE49-F238E27FC236}">
                  <a16:creationId xmlns:a16="http://schemas.microsoft.com/office/drawing/2014/main" id="{2205C00B-10E3-8165-DBAD-7EA32E1C2041}"/>
                </a:ext>
              </a:extLst>
            </p:cNvPr>
            <p:cNvSpPr/>
            <p:nvPr/>
          </p:nvSpPr>
          <p:spPr>
            <a:xfrm>
              <a:off x="607893" y="350996"/>
              <a:ext cx="2763655" cy="646331"/>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11" name="TextBox 10">
              <a:extLst>
                <a:ext uri="{FF2B5EF4-FFF2-40B4-BE49-F238E27FC236}">
                  <a16:creationId xmlns:a16="http://schemas.microsoft.com/office/drawing/2014/main" id="{0FB824F8-D2A8-A62D-5D52-A8ED86E2B611}"/>
                </a:ext>
              </a:extLst>
            </p:cNvPr>
            <p:cNvSpPr txBox="1"/>
            <p:nvPr/>
          </p:nvSpPr>
          <p:spPr>
            <a:xfrm>
              <a:off x="1110619" y="350995"/>
              <a:ext cx="1837362" cy="646331"/>
            </a:xfrm>
            <a:prstGeom prst="rect">
              <a:avLst/>
            </a:prstGeom>
            <a:noFill/>
          </p:spPr>
          <p:txBody>
            <a:bodyPr wrap="none" rtlCol="0">
              <a:spAutoFit/>
            </a:bodyPr>
            <a:lstStyle/>
            <a:p>
              <a:pPr algn="ctr"/>
              <a:r>
                <a:rPr lang="en-AU" b="1" dirty="0">
                  <a:latin typeface="Roboto" panose="02000000000000000000" pitchFamily="2" charset="0"/>
                  <a:ea typeface="Roboto" panose="02000000000000000000" pitchFamily="2" charset="0"/>
                </a:rPr>
                <a:t>Step 1: </a:t>
              </a:r>
            </a:p>
            <a:p>
              <a:pPr algn="ctr"/>
              <a:r>
                <a:rPr lang="en-AU" b="1" dirty="0">
                  <a:latin typeface="Roboto" panose="02000000000000000000" pitchFamily="2" charset="0"/>
                  <a:ea typeface="Roboto" panose="02000000000000000000" pitchFamily="2" charset="0"/>
                </a:rPr>
                <a:t>Save this image</a:t>
              </a:r>
            </a:p>
          </p:txBody>
        </p:sp>
      </p:grpSp>
      <p:pic>
        <p:nvPicPr>
          <p:cNvPr id="17" name="Picture 16">
            <a:extLst>
              <a:ext uri="{FF2B5EF4-FFF2-40B4-BE49-F238E27FC236}">
                <a16:creationId xmlns:a16="http://schemas.microsoft.com/office/drawing/2014/main" id="{4863E64F-EE40-F2E6-41FE-62BB71BC8238}"/>
              </a:ext>
            </a:extLst>
          </p:cNvPr>
          <p:cNvPicPr>
            <a:picLocks noChangeAspect="1"/>
          </p:cNvPicPr>
          <p:nvPr/>
        </p:nvPicPr>
        <p:blipFill>
          <a:blip r:embed="rId4"/>
          <a:stretch>
            <a:fillRect/>
          </a:stretch>
        </p:blipFill>
        <p:spPr>
          <a:xfrm>
            <a:off x="3631255" y="2387090"/>
            <a:ext cx="4079873" cy="2996400"/>
          </a:xfrm>
          <a:prstGeom prst="rect">
            <a:avLst/>
          </a:prstGeom>
        </p:spPr>
      </p:pic>
      <p:grpSp>
        <p:nvGrpSpPr>
          <p:cNvPr id="28" name="Group 27">
            <a:extLst>
              <a:ext uri="{FF2B5EF4-FFF2-40B4-BE49-F238E27FC236}">
                <a16:creationId xmlns:a16="http://schemas.microsoft.com/office/drawing/2014/main" id="{C6BC92EB-9E59-B552-4693-A756974E5BE1}"/>
              </a:ext>
            </a:extLst>
          </p:cNvPr>
          <p:cNvGrpSpPr/>
          <p:nvPr/>
        </p:nvGrpSpPr>
        <p:grpSpPr>
          <a:xfrm>
            <a:off x="4312242" y="1551188"/>
            <a:ext cx="2861067" cy="983114"/>
            <a:chOff x="4028463" y="1357727"/>
            <a:chExt cx="2861067" cy="983114"/>
          </a:xfrm>
        </p:grpSpPr>
        <p:sp>
          <p:nvSpPr>
            <p:cNvPr id="20" name="Rectangle: Rounded Corners 19">
              <a:extLst>
                <a:ext uri="{FF2B5EF4-FFF2-40B4-BE49-F238E27FC236}">
                  <a16:creationId xmlns:a16="http://schemas.microsoft.com/office/drawing/2014/main" id="{E95A28FA-C1C7-8C11-EF52-8C4ED8562BB1}"/>
                </a:ext>
              </a:extLst>
            </p:cNvPr>
            <p:cNvSpPr/>
            <p:nvPr/>
          </p:nvSpPr>
          <p:spPr>
            <a:xfrm>
              <a:off x="4028463" y="1357727"/>
              <a:ext cx="2861067" cy="724267"/>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21" name="TextBox 20">
              <a:extLst>
                <a:ext uri="{FF2B5EF4-FFF2-40B4-BE49-F238E27FC236}">
                  <a16:creationId xmlns:a16="http://schemas.microsoft.com/office/drawing/2014/main" id="{20C1F5D8-A4FF-C2B4-548F-DDCC135C8F1A}"/>
                </a:ext>
              </a:extLst>
            </p:cNvPr>
            <p:cNvSpPr txBox="1"/>
            <p:nvPr/>
          </p:nvSpPr>
          <p:spPr>
            <a:xfrm>
              <a:off x="4028464" y="1417511"/>
              <a:ext cx="2763656" cy="923330"/>
            </a:xfrm>
            <a:prstGeom prst="rect">
              <a:avLst/>
            </a:prstGeom>
            <a:noFill/>
          </p:spPr>
          <p:txBody>
            <a:bodyPr wrap="square" rtlCol="0">
              <a:spAutoFit/>
            </a:bodyPr>
            <a:lstStyle/>
            <a:p>
              <a:pPr algn="ctr"/>
              <a:r>
                <a:rPr lang="en-AU" b="1" dirty="0">
                  <a:latin typeface="Roboto" panose="02000000000000000000" pitchFamily="2" charset="0"/>
                  <a:ea typeface="Roboto" panose="02000000000000000000" pitchFamily="2" charset="0"/>
                </a:rPr>
                <a:t>Step 2: </a:t>
              </a:r>
            </a:p>
            <a:p>
              <a:pPr algn="ctr"/>
              <a:r>
                <a:rPr lang="en-AU" b="1" dirty="0">
                  <a:latin typeface="Roboto" panose="02000000000000000000" pitchFamily="2" charset="0"/>
                  <a:ea typeface="Roboto" panose="02000000000000000000" pitchFamily="2" charset="0"/>
                </a:rPr>
                <a:t>Upload to </a:t>
              </a:r>
              <a:r>
                <a:rPr lang="en-AU" b="1" dirty="0">
                  <a:latin typeface="Roboto" panose="02000000000000000000" pitchFamily="2" charset="0"/>
                  <a:ea typeface="Roboto" panose="02000000000000000000" pitchFamily="2" charset="0"/>
                  <a:hlinkClick r:id="rId5"/>
                </a:rPr>
                <a:t>google.com.au</a:t>
              </a:r>
              <a:endParaRPr lang="en-AU" b="1" dirty="0">
                <a:latin typeface="Roboto" panose="02000000000000000000" pitchFamily="2" charset="0"/>
                <a:ea typeface="Roboto" panose="02000000000000000000" pitchFamily="2" charset="0"/>
              </a:endParaRPr>
            </a:p>
            <a:p>
              <a:endParaRPr lang="en-AU" b="1" dirty="0">
                <a:latin typeface="Roboto" panose="02000000000000000000" pitchFamily="2" charset="0"/>
                <a:ea typeface="Roboto" panose="02000000000000000000" pitchFamily="2" charset="0"/>
              </a:endParaRPr>
            </a:p>
          </p:txBody>
        </p:sp>
      </p:grpSp>
      <p:grpSp>
        <p:nvGrpSpPr>
          <p:cNvPr id="25" name="Group 24">
            <a:extLst>
              <a:ext uri="{FF2B5EF4-FFF2-40B4-BE49-F238E27FC236}">
                <a16:creationId xmlns:a16="http://schemas.microsoft.com/office/drawing/2014/main" id="{D0786B87-02DB-6C8F-B1E3-00C431624ECE}"/>
              </a:ext>
            </a:extLst>
          </p:cNvPr>
          <p:cNvGrpSpPr/>
          <p:nvPr/>
        </p:nvGrpSpPr>
        <p:grpSpPr>
          <a:xfrm>
            <a:off x="8686238" y="321304"/>
            <a:ext cx="2763655" cy="926376"/>
            <a:chOff x="7927739" y="1671656"/>
            <a:chExt cx="2763655" cy="926376"/>
          </a:xfrm>
        </p:grpSpPr>
        <p:sp>
          <p:nvSpPr>
            <p:cNvPr id="23" name="Rectangle: Rounded Corners 22">
              <a:extLst>
                <a:ext uri="{FF2B5EF4-FFF2-40B4-BE49-F238E27FC236}">
                  <a16:creationId xmlns:a16="http://schemas.microsoft.com/office/drawing/2014/main" id="{92C993D1-1113-9E20-20C6-68C074A28D08}"/>
                </a:ext>
              </a:extLst>
            </p:cNvPr>
            <p:cNvSpPr/>
            <p:nvPr/>
          </p:nvSpPr>
          <p:spPr>
            <a:xfrm>
              <a:off x="7927739" y="1671656"/>
              <a:ext cx="2763655" cy="866592"/>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24" name="TextBox 23">
              <a:extLst>
                <a:ext uri="{FF2B5EF4-FFF2-40B4-BE49-F238E27FC236}">
                  <a16:creationId xmlns:a16="http://schemas.microsoft.com/office/drawing/2014/main" id="{11038075-B267-B38E-E80C-73C327696D8A}"/>
                </a:ext>
              </a:extLst>
            </p:cNvPr>
            <p:cNvSpPr txBox="1"/>
            <p:nvPr/>
          </p:nvSpPr>
          <p:spPr>
            <a:xfrm>
              <a:off x="8320067" y="1674702"/>
              <a:ext cx="2143536" cy="923330"/>
            </a:xfrm>
            <a:prstGeom prst="rect">
              <a:avLst/>
            </a:prstGeom>
            <a:noFill/>
          </p:spPr>
          <p:txBody>
            <a:bodyPr wrap="none" rtlCol="0">
              <a:spAutoFit/>
            </a:bodyPr>
            <a:lstStyle/>
            <a:p>
              <a:pPr algn="ctr"/>
              <a:r>
                <a:rPr lang="en-AU" b="1" dirty="0">
                  <a:latin typeface="Roboto" panose="02000000000000000000" pitchFamily="2" charset="0"/>
                  <a:ea typeface="Roboto" panose="02000000000000000000" pitchFamily="2" charset="0"/>
                </a:rPr>
                <a:t>Step 3: </a:t>
              </a:r>
            </a:p>
            <a:p>
              <a:pPr algn="ctr"/>
              <a:r>
                <a:rPr lang="en-AU" b="1" dirty="0">
                  <a:latin typeface="Roboto" panose="02000000000000000000" pitchFamily="2" charset="0"/>
                  <a:ea typeface="Roboto" panose="02000000000000000000" pitchFamily="2" charset="0"/>
                </a:rPr>
                <a:t>Compare results </a:t>
              </a:r>
            </a:p>
            <a:p>
              <a:pPr algn="ctr"/>
              <a:r>
                <a:rPr lang="en-AU" b="1" dirty="0">
                  <a:latin typeface="Roboto" panose="02000000000000000000" pitchFamily="2" charset="0"/>
                  <a:ea typeface="Roboto" panose="02000000000000000000" pitchFamily="2" charset="0"/>
                </a:rPr>
                <a:t>and exact matches</a:t>
              </a:r>
            </a:p>
          </p:txBody>
        </p:sp>
      </p:grpSp>
      <p:pic>
        <p:nvPicPr>
          <p:cNvPr id="27" name="Picture 26">
            <a:extLst>
              <a:ext uri="{FF2B5EF4-FFF2-40B4-BE49-F238E27FC236}">
                <a16:creationId xmlns:a16="http://schemas.microsoft.com/office/drawing/2014/main" id="{1BA9AD06-A103-6B4D-9754-17BDAFF4A723}"/>
              </a:ext>
            </a:extLst>
          </p:cNvPr>
          <p:cNvPicPr>
            <a:picLocks noChangeAspect="1"/>
          </p:cNvPicPr>
          <p:nvPr/>
        </p:nvPicPr>
        <p:blipFill>
          <a:blip r:embed="rId6"/>
          <a:stretch>
            <a:fillRect/>
          </a:stretch>
        </p:blipFill>
        <p:spPr>
          <a:xfrm>
            <a:off x="8014685" y="1304513"/>
            <a:ext cx="4018891" cy="5416962"/>
          </a:xfrm>
          <a:prstGeom prst="rect">
            <a:avLst/>
          </a:prstGeom>
        </p:spPr>
      </p:pic>
      <p:sp>
        <p:nvSpPr>
          <p:cNvPr id="37" name="Oval 36">
            <a:extLst>
              <a:ext uri="{FF2B5EF4-FFF2-40B4-BE49-F238E27FC236}">
                <a16:creationId xmlns:a16="http://schemas.microsoft.com/office/drawing/2014/main" id="{0FC0EA4B-3DDE-FD08-F04F-B74920D42C9F}"/>
              </a:ext>
            </a:extLst>
          </p:cNvPr>
          <p:cNvSpPr/>
          <p:nvPr/>
        </p:nvSpPr>
        <p:spPr>
          <a:xfrm>
            <a:off x="9207062" y="1551186"/>
            <a:ext cx="725214" cy="36512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39" name="Straight Arrow Connector 38">
            <a:extLst>
              <a:ext uri="{FF2B5EF4-FFF2-40B4-BE49-F238E27FC236}">
                <a16:creationId xmlns:a16="http://schemas.microsoft.com/office/drawing/2014/main" id="{6EE03AC1-1979-A0BB-DF5B-7829AD80FB4F}"/>
              </a:ext>
            </a:extLst>
          </p:cNvPr>
          <p:cNvCxnSpPr/>
          <p:nvPr/>
        </p:nvCxnSpPr>
        <p:spPr>
          <a:xfrm flipH="1">
            <a:off x="9869214" y="1247680"/>
            <a:ext cx="496614" cy="363292"/>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BF5F6E79-525C-9267-F128-41AAAB943415}"/>
              </a:ext>
            </a:extLst>
          </p:cNvPr>
          <p:cNvSpPr txBox="1"/>
          <p:nvPr/>
        </p:nvSpPr>
        <p:spPr>
          <a:xfrm>
            <a:off x="-377249" y="462849"/>
            <a:ext cx="9584311" cy="646331"/>
          </a:xfrm>
          <a:prstGeom prst="rect">
            <a:avLst/>
          </a:prstGeom>
          <a:noFill/>
        </p:spPr>
        <p:txBody>
          <a:bodyPr wrap="square">
            <a:spAutoFit/>
          </a:bodyPr>
          <a:lstStyle/>
          <a:p>
            <a:pPr algn="ctr"/>
            <a:r>
              <a:rPr lang="en-AU" sz="36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Exercise: The Reverse-Image Search</a:t>
            </a:r>
            <a:endParaRPr lang="en-AU" sz="32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2929859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76782-5CBA-7184-3A78-BD0CFAFAFC17}"/>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88FE4F4B-FA13-4038-9795-C3896986A0DF}"/>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AD21D370-5662-208B-849E-ED76D07CE7D5}"/>
              </a:ext>
            </a:extLst>
          </p:cNvPr>
          <p:cNvSpPr>
            <a:spLocks noGrp="1"/>
          </p:cNvSpPr>
          <p:nvPr>
            <p:ph type="ctrTitle"/>
          </p:nvPr>
        </p:nvSpPr>
        <p:spPr>
          <a:xfrm>
            <a:off x="1524000" y="993404"/>
            <a:ext cx="9144000" cy="2387600"/>
          </a:xfrm>
        </p:spPr>
        <p:txBody>
          <a:bodyPr>
            <a:noAutofit/>
          </a:bodyPr>
          <a:lstStyle/>
          <a:p>
            <a:pPr>
              <a:lnSpc>
                <a:spcPct val="100000"/>
              </a:lnSpc>
              <a:spcBef>
                <a:spcPts val="600"/>
              </a:spcBef>
            </a:pPr>
            <a:br>
              <a:rPr lang="en-AU" sz="1800"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br>
            <a:r>
              <a:rPr lang="en-AU" sz="44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Meet Lorna</a:t>
            </a:r>
            <a:br>
              <a:rPr lang="en-AU" sz="4800" dirty="0">
                <a:solidFill>
                  <a:srgbClr val="043092"/>
                </a:solidFill>
                <a:effectLst>
                  <a:outerShdw blurRad="38100" dist="38100" dir="2700000" algn="tl">
                    <a:srgbClr val="000000">
                      <a:alpha val="43137"/>
                    </a:srgbClr>
                  </a:outerShdw>
                </a:effectLst>
              </a:rPr>
            </a:br>
            <a:endParaRPr lang="en-AU" sz="4400" dirty="0">
              <a:solidFill>
                <a:srgbClr val="043092"/>
              </a:solidFill>
              <a:effectLst>
                <a:outerShdw blurRad="38100" dist="38100" dir="2700000" algn="tl">
                  <a:srgbClr val="000000">
                    <a:alpha val="43137"/>
                  </a:srgbClr>
                </a:outerShdw>
              </a:effectLst>
            </a:endParaRPr>
          </a:p>
        </p:txBody>
      </p:sp>
      <p:sp>
        <p:nvSpPr>
          <p:cNvPr id="2" name="Rectangle: Rounded Corners 1">
            <a:extLst>
              <a:ext uri="{FF2B5EF4-FFF2-40B4-BE49-F238E27FC236}">
                <a16:creationId xmlns:a16="http://schemas.microsoft.com/office/drawing/2014/main" id="{BCCD4F46-1C97-0BB0-EBC3-19DA30CB12A6}"/>
              </a:ext>
            </a:extLst>
          </p:cNvPr>
          <p:cNvSpPr/>
          <p:nvPr/>
        </p:nvSpPr>
        <p:spPr>
          <a:xfrm>
            <a:off x="4401762" y="2916193"/>
            <a:ext cx="5891969" cy="2023888"/>
          </a:xfrm>
          <a:prstGeom prst="roundRect">
            <a:avLst/>
          </a:prstGeom>
          <a:solidFill>
            <a:srgbClr val="4E95D9"/>
          </a:solidFill>
          <a:ln w="19050">
            <a:solidFill>
              <a:srgbClr val="043092"/>
            </a:solid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SzPct val="150000"/>
              <a:buFont typeface="Arial" panose="020B0604020202020204" pitchFamily="34" charset="0"/>
              <a:buChar char="•"/>
            </a:pPr>
            <a:r>
              <a:rPr lang="en-AU" sz="2400" b="1" dirty="0">
                <a:solidFill>
                  <a:schemeClr val="bg1"/>
                </a:solidFill>
                <a:latin typeface="Roboto" panose="02000000000000000000" pitchFamily="2" charset="0"/>
                <a:ea typeface="Roboto" panose="02000000000000000000" pitchFamily="2" charset="0"/>
              </a:rPr>
              <a:t>Lorna, 50s</a:t>
            </a:r>
          </a:p>
          <a:p>
            <a:pPr marL="342900" indent="-342900">
              <a:buSzPct val="150000"/>
              <a:buFont typeface="Arial" panose="020B0604020202020204" pitchFamily="34" charset="0"/>
              <a:buChar char="•"/>
            </a:pPr>
            <a:r>
              <a:rPr lang="en-AU" sz="2400" b="1" dirty="0">
                <a:solidFill>
                  <a:schemeClr val="bg1"/>
                </a:solidFill>
                <a:latin typeface="Roboto" panose="02000000000000000000" pitchFamily="2" charset="0"/>
                <a:ea typeface="Roboto" panose="02000000000000000000" pitchFamily="2" charset="0"/>
              </a:rPr>
              <a:t>Newly single</a:t>
            </a:r>
          </a:p>
          <a:p>
            <a:pPr marL="342900" indent="-342900">
              <a:buSzPct val="150000"/>
              <a:buFont typeface="Arial" panose="020B0604020202020204" pitchFamily="34" charset="0"/>
              <a:buChar char="•"/>
            </a:pPr>
            <a:r>
              <a:rPr lang="en-AU" sz="2400" b="1" dirty="0">
                <a:solidFill>
                  <a:schemeClr val="bg1"/>
                </a:solidFill>
                <a:latin typeface="Roboto" panose="02000000000000000000" pitchFamily="2" charset="0"/>
                <a:ea typeface="Roboto" panose="02000000000000000000" pitchFamily="2" charset="0"/>
              </a:rPr>
              <a:t>First-time using a dating app</a:t>
            </a:r>
          </a:p>
          <a:p>
            <a:pPr marL="342900" indent="-342900">
              <a:buSzPct val="150000"/>
              <a:buFont typeface="Arial" panose="020B0604020202020204" pitchFamily="34" charset="0"/>
              <a:buChar char="•"/>
            </a:pPr>
            <a:r>
              <a:rPr lang="en-AU" sz="2400" b="1" dirty="0">
                <a:solidFill>
                  <a:schemeClr val="bg1"/>
                </a:solidFill>
                <a:latin typeface="Roboto" panose="02000000000000000000" pitchFamily="2" charset="0"/>
                <a:ea typeface="Roboto" panose="02000000000000000000" pitchFamily="2" charset="0"/>
              </a:rPr>
              <a:t>Open to love abroad</a:t>
            </a:r>
          </a:p>
        </p:txBody>
      </p:sp>
      <p:pic>
        <p:nvPicPr>
          <p:cNvPr id="15" name="Picture 14" descr="A cell phone with a screen showing a picture of a croissant and a person&#10;&#10;AI-generated content may be incorrect.">
            <a:extLst>
              <a:ext uri="{FF2B5EF4-FFF2-40B4-BE49-F238E27FC236}">
                <a16:creationId xmlns:a16="http://schemas.microsoft.com/office/drawing/2014/main" id="{961E12DB-7AEB-805A-50F1-7B0666A572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1500607"/>
            <a:ext cx="8631218" cy="4855060"/>
          </a:xfrm>
          <a:prstGeom prst="rect">
            <a:avLst/>
          </a:prstGeom>
        </p:spPr>
      </p:pic>
      <p:pic>
        <p:nvPicPr>
          <p:cNvPr id="10" name="AFP001_Romance_18s_Offline_V13_Graded_V4 (1)">
            <a:hlinkClick r:id="" action="ppaction://media"/>
            <a:extLst>
              <a:ext uri="{FF2B5EF4-FFF2-40B4-BE49-F238E27FC236}">
                <a16:creationId xmlns:a16="http://schemas.microsoft.com/office/drawing/2014/main" id="{B08DC489-E0FC-F40C-BC51-1DE44DB3AB2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86657" y="604434"/>
            <a:ext cx="3440836" cy="6117041"/>
          </a:xfrm>
          <a:prstGeom prst="rect">
            <a:avLst/>
          </a:prstGeom>
          <a:effectLst>
            <a:outerShdw blurRad="50800" dist="38100" dir="2700000" algn="tl" rotWithShape="0">
              <a:prstClr val="black">
                <a:alpha val="40000"/>
              </a:prstClr>
            </a:outerShdw>
          </a:effectLst>
        </p:spPr>
      </p:pic>
      <p:sp>
        <p:nvSpPr>
          <p:cNvPr id="14" name="Slide Number Placeholder 13">
            <a:extLst>
              <a:ext uri="{FF2B5EF4-FFF2-40B4-BE49-F238E27FC236}">
                <a16:creationId xmlns:a16="http://schemas.microsoft.com/office/drawing/2014/main" id="{FF8AA533-6426-2197-D9E7-B6CED545BE9B}"/>
              </a:ext>
            </a:extLst>
          </p:cNvPr>
          <p:cNvSpPr>
            <a:spLocks noGrp="1"/>
          </p:cNvSpPr>
          <p:nvPr>
            <p:ph type="sldNum" sz="quarter" idx="12"/>
          </p:nvPr>
        </p:nvSpPr>
        <p:spPr/>
        <p:txBody>
          <a:bodyPr/>
          <a:lstStyle/>
          <a:p>
            <a:fld id="{767EC34B-91A6-4B61-BBBE-E03303E62FA7}" type="slidenum">
              <a:rPr lang="en-AU" smtClean="0"/>
              <a:t>17</a:t>
            </a:fld>
            <a:endParaRPr lang="en-AU"/>
          </a:p>
        </p:txBody>
      </p:sp>
    </p:spTree>
    <p:extLst>
      <p:ext uri="{BB962C8B-B14F-4D97-AF65-F5344CB8AC3E}">
        <p14:creationId xmlns:p14="http://schemas.microsoft.com/office/powerpoint/2010/main" val="119397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4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4730E-7AEB-2EE8-D414-6A8F6D84861D}"/>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57193527-525A-EBF0-0BB5-9598A771AB09}"/>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258333A0-9778-A5F1-5DB7-48B5EC8FCBB5}"/>
              </a:ext>
            </a:extLst>
          </p:cNvPr>
          <p:cNvSpPr>
            <a:spLocks noGrp="1"/>
          </p:cNvSpPr>
          <p:nvPr>
            <p:ph type="ctrTitle"/>
          </p:nvPr>
        </p:nvSpPr>
        <p:spPr>
          <a:xfrm>
            <a:off x="1602452" y="416648"/>
            <a:ext cx="9144000" cy="1485319"/>
          </a:xfrm>
        </p:spPr>
        <p:txBody>
          <a:bodyPr>
            <a:noAutofit/>
          </a:bodyPr>
          <a:lstStyle/>
          <a:p>
            <a:pPr>
              <a:lnSpc>
                <a:spcPct val="100000"/>
              </a:lnSpc>
              <a:spcBef>
                <a:spcPts val="600"/>
              </a:spcBef>
            </a:pPr>
            <a:br>
              <a:rPr lang="en-AU" sz="1800"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br>
            <a:r>
              <a:rPr lang="en-AU" sz="44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What are the warning signs?</a:t>
            </a:r>
            <a:br>
              <a:rPr lang="en-AU" sz="4800" dirty="0">
                <a:solidFill>
                  <a:srgbClr val="043092"/>
                </a:solidFill>
                <a:effectLst>
                  <a:outerShdw blurRad="38100" dist="38100" dir="2700000" algn="tl">
                    <a:srgbClr val="000000">
                      <a:alpha val="43137"/>
                    </a:srgbClr>
                  </a:outerShdw>
                </a:effectLst>
              </a:rPr>
            </a:br>
            <a:endParaRPr lang="en-AU" sz="4400" dirty="0">
              <a:solidFill>
                <a:srgbClr val="043092"/>
              </a:solidFill>
              <a:effectLst>
                <a:outerShdw blurRad="38100" dist="38100" dir="2700000" algn="tl">
                  <a:srgbClr val="000000">
                    <a:alpha val="43137"/>
                  </a:srgbClr>
                </a:outerShdw>
              </a:effectLst>
            </a:endParaRPr>
          </a:p>
        </p:txBody>
      </p:sp>
      <p:sp>
        <p:nvSpPr>
          <p:cNvPr id="8" name="Slide Number Placeholder 7">
            <a:extLst>
              <a:ext uri="{FF2B5EF4-FFF2-40B4-BE49-F238E27FC236}">
                <a16:creationId xmlns:a16="http://schemas.microsoft.com/office/drawing/2014/main" id="{4546A227-CB02-FA32-540A-A0248CA589B5}"/>
              </a:ext>
            </a:extLst>
          </p:cNvPr>
          <p:cNvSpPr>
            <a:spLocks noGrp="1"/>
          </p:cNvSpPr>
          <p:nvPr>
            <p:ph type="sldNum" sz="quarter" idx="12"/>
          </p:nvPr>
        </p:nvSpPr>
        <p:spPr/>
        <p:txBody>
          <a:bodyPr/>
          <a:lstStyle/>
          <a:p>
            <a:fld id="{767EC34B-91A6-4B61-BBBE-E03303E62FA7}" type="slidenum">
              <a:rPr lang="en-AU" smtClean="0"/>
              <a:t>18</a:t>
            </a:fld>
            <a:endParaRPr lang="en-AU"/>
          </a:p>
        </p:txBody>
      </p:sp>
      <p:pic>
        <p:nvPicPr>
          <p:cNvPr id="2" name="Scamwatch Romance Scams Warning Signs">
            <a:hlinkClick r:id="" action="ppaction://media"/>
            <a:extLst>
              <a:ext uri="{FF2B5EF4-FFF2-40B4-BE49-F238E27FC236}">
                <a16:creationId xmlns:a16="http://schemas.microsoft.com/office/drawing/2014/main" id="{719E779D-5521-CAA2-EC55-66F8B81C34E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62492" y="1293206"/>
            <a:ext cx="9623920" cy="5413455"/>
          </a:xfrm>
          <a:prstGeom prst="rect">
            <a:avLst/>
          </a:prstGeom>
        </p:spPr>
      </p:pic>
    </p:spTree>
    <p:extLst>
      <p:ext uri="{BB962C8B-B14F-4D97-AF65-F5344CB8AC3E}">
        <p14:creationId xmlns:p14="http://schemas.microsoft.com/office/powerpoint/2010/main" val="115026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4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515">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2A1DC-E73A-AC4D-37D7-C5D9514E2EF8}"/>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A924B7E8-FD95-A216-B64A-A67C48200FD5}"/>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A921A3E6-DFFC-95C8-B5C9-E498A9F9C2A5}"/>
              </a:ext>
            </a:extLst>
          </p:cNvPr>
          <p:cNvSpPr>
            <a:spLocks noGrp="1"/>
          </p:cNvSpPr>
          <p:nvPr>
            <p:ph type="ctrTitle"/>
          </p:nvPr>
        </p:nvSpPr>
        <p:spPr>
          <a:xfrm>
            <a:off x="1522473" y="-293396"/>
            <a:ext cx="9144000" cy="2387600"/>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sp>
        <p:nvSpPr>
          <p:cNvPr id="6" name="Title 15">
            <a:extLst>
              <a:ext uri="{FF2B5EF4-FFF2-40B4-BE49-F238E27FC236}">
                <a16:creationId xmlns:a16="http://schemas.microsoft.com/office/drawing/2014/main" id="{31DBF254-F5C3-3A48-FCD6-A1DBBC897B10}"/>
              </a:ext>
            </a:extLst>
          </p:cNvPr>
          <p:cNvSpPr txBox="1">
            <a:spLocks/>
          </p:cNvSpPr>
          <p:nvPr/>
        </p:nvSpPr>
        <p:spPr>
          <a:xfrm>
            <a:off x="1524000" y="284056"/>
            <a:ext cx="9144000" cy="148531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br>
              <a:rPr lang="en-AU" sz="1800"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br>
            <a:r>
              <a:rPr lang="en-AU" sz="44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Exercise: The Rom-Con</a:t>
            </a:r>
            <a:br>
              <a:rPr lang="en-AU" sz="4800" dirty="0">
                <a:solidFill>
                  <a:schemeClr val="bg1"/>
                </a:solidFill>
                <a:effectLst>
                  <a:outerShdw blurRad="38100" dist="38100" dir="2700000" algn="tl">
                    <a:srgbClr val="000000">
                      <a:alpha val="43137"/>
                    </a:srgbClr>
                  </a:outerShdw>
                </a:effectLst>
              </a:rPr>
            </a:br>
            <a:endParaRPr lang="en-AU" sz="4400" dirty="0">
              <a:solidFill>
                <a:schemeClr val="bg1"/>
              </a:solidFill>
              <a:effectLst>
                <a:outerShdw blurRad="38100" dist="38100" dir="2700000" algn="tl">
                  <a:srgbClr val="000000">
                    <a:alpha val="43137"/>
                  </a:srgbClr>
                </a:outerShdw>
              </a:effectLst>
            </a:endParaRPr>
          </a:p>
        </p:txBody>
      </p:sp>
      <p:pic>
        <p:nvPicPr>
          <p:cNvPr id="8" name="20250122 Romance Scam Video_Presentation">
            <a:hlinkClick r:id="" action="ppaction://media"/>
            <a:extLst>
              <a:ext uri="{FF2B5EF4-FFF2-40B4-BE49-F238E27FC236}">
                <a16:creationId xmlns:a16="http://schemas.microsoft.com/office/drawing/2014/main" id="{5325D348-408D-ADF6-1DEA-6B01B13C6034}"/>
              </a:ext>
            </a:extLst>
          </p:cNvPr>
          <p:cNvPicPr>
            <a:picLocks noChangeAspect="1"/>
          </p:cNvPicPr>
          <p:nvPr>
            <a:videoFile r:link="rId2"/>
            <p:extLst>
              <p:ext uri="{DAA4B4D4-6D71-4841-9C94-3DE7FCFB9230}">
                <p14:media xmlns:p14="http://schemas.microsoft.com/office/powerpoint/2010/main" r:embed="rId1">
                  <p14:bmkLst>
                    <p14:bmk name="Bookmark 1" time="0"/>
                  </p14:bmkLst>
                </p14:media>
              </p:ext>
            </p:extLst>
          </p:nvPr>
        </p:nvPicPr>
        <p:blipFill>
          <a:blip r:embed="rId5"/>
          <a:stretch>
            <a:fillRect/>
          </a:stretch>
        </p:blipFill>
        <p:spPr>
          <a:xfrm>
            <a:off x="1783345" y="1261882"/>
            <a:ext cx="3147816" cy="5596118"/>
          </a:xfrm>
          <a:prstGeom prst="rect">
            <a:avLst/>
          </a:prstGeom>
          <a:effectLst>
            <a:outerShdw blurRad="50800" dist="38100" dir="2700000" algn="tl" rotWithShape="0">
              <a:prstClr val="black">
                <a:alpha val="40000"/>
              </a:prstClr>
            </a:outerShdw>
          </a:effectLst>
        </p:spPr>
      </p:pic>
      <p:sp>
        <p:nvSpPr>
          <p:cNvPr id="22" name="Speech Bubble: Rectangle with Corners Rounded 21">
            <a:extLst>
              <a:ext uri="{FF2B5EF4-FFF2-40B4-BE49-F238E27FC236}">
                <a16:creationId xmlns:a16="http://schemas.microsoft.com/office/drawing/2014/main" id="{5A3B411A-2EF7-5540-C4AE-7C16EB5A714F}"/>
              </a:ext>
            </a:extLst>
          </p:cNvPr>
          <p:cNvSpPr/>
          <p:nvPr/>
        </p:nvSpPr>
        <p:spPr>
          <a:xfrm flipH="1">
            <a:off x="5080778" y="1796726"/>
            <a:ext cx="2984230" cy="1522546"/>
          </a:xfrm>
          <a:prstGeom prst="wedgeRoundRectCallout">
            <a:avLst>
              <a:gd name="adj1" fmla="val -25152"/>
              <a:gd name="adj2" fmla="val 59880"/>
              <a:gd name="adj3" fmla="val 16667"/>
            </a:avLst>
          </a:prstGeom>
          <a:solidFill>
            <a:srgbClr val="F7F7F4"/>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0000"/>
              </a:lnSpc>
              <a:spcBef>
                <a:spcPts val="0"/>
              </a:spcBef>
            </a:pPr>
            <a:r>
              <a:rPr lang="en-AU" sz="2400" b="1" dirty="0">
                <a:solidFill>
                  <a:srgbClr val="333333"/>
                </a:solidFill>
                <a:latin typeface="Roboto" panose="02000000000000000000" pitchFamily="2" charset="0"/>
                <a:ea typeface="Roboto" panose="02000000000000000000" pitchFamily="2" charset="0"/>
              </a:rPr>
              <a:t> How many scam </a:t>
            </a:r>
          </a:p>
          <a:p>
            <a:pPr>
              <a:lnSpc>
                <a:spcPct val="100000"/>
              </a:lnSpc>
              <a:spcBef>
                <a:spcPts val="0"/>
              </a:spcBef>
            </a:pPr>
            <a:r>
              <a:rPr lang="en-AU" sz="2400" b="1" dirty="0">
                <a:solidFill>
                  <a:srgbClr val="333333"/>
                </a:solidFill>
                <a:latin typeface="Roboto" panose="02000000000000000000" pitchFamily="2" charset="0"/>
                <a:ea typeface="Roboto" panose="02000000000000000000" pitchFamily="2" charset="0"/>
              </a:rPr>
              <a:t> warning signs </a:t>
            </a:r>
          </a:p>
          <a:p>
            <a:pPr>
              <a:lnSpc>
                <a:spcPct val="100000"/>
              </a:lnSpc>
              <a:spcBef>
                <a:spcPts val="0"/>
              </a:spcBef>
            </a:pPr>
            <a:r>
              <a:rPr lang="en-AU" sz="2400" b="1" dirty="0">
                <a:solidFill>
                  <a:srgbClr val="333333"/>
                </a:solidFill>
                <a:latin typeface="Roboto" panose="02000000000000000000" pitchFamily="2" charset="0"/>
                <a:ea typeface="Roboto" panose="02000000000000000000" pitchFamily="2" charset="0"/>
              </a:rPr>
              <a:t> can you identify?</a:t>
            </a:r>
            <a:endParaRPr lang="en-AU" sz="2400" dirty="0">
              <a:solidFill>
                <a:srgbClr val="333333"/>
              </a:solidFill>
            </a:endParaRPr>
          </a:p>
        </p:txBody>
      </p:sp>
      <p:sp>
        <p:nvSpPr>
          <p:cNvPr id="24" name="TextBox 23">
            <a:extLst>
              <a:ext uri="{FF2B5EF4-FFF2-40B4-BE49-F238E27FC236}">
                <a16:creationId xmlns:a16="http://schemas.microsoft.com/office/drawing/2014/main" id="{30EC9255-795F-94B1-7891-A2CD8958E234}"/>
              </a:ext>
            </a:extLst>
          </p:cNvPr>
          <p:cNvSpPr txBox="1"/>
          <p:nvPr/>
        </p:nvSpPr>
        <p:spPr>
          <a:xfrm rot="1021990">
            <a:off x="7506515" y="2591324"/>
            <a:ext cx="8498927" cy="861774"/>
          </a:xfrm>
          <a:prstGeom prst="rect">
            <a:avLst/>
          </a:prstGeom>
          <a:noFill/>
        </p:spPr>
        <p:txBody>
          <a:bodyPr wrap="square">
            <a:spAutoFit/>
          </a:bodyPr>
          <a:lstStyle/>
          <a:p>
            <a:r>
              <a:rPr lang="en-AU" sz="5000" dirty="0"/>
              <a:t>🚩</a:t>
            </a:r>
          </a:p>
        </p:txBody>
      </p:sp>
      <p:pic>
        <p:nvPicPr>
          <p:cNvPr id="19" name="Picture 18" descr="A person in a uniform holding up a toy&#10;&#10;AI-generated content may be incorrect.">
            <a:extLst>
              <a:ext uri="{FF2B5EF4-FFF2-40B4-BE49-F238E27FC236}">
                <a16:creationId xmlns:a16="http://schemas.microsoft.com/office/drawing/2014/main" id="{9E574749-3AB9-A394-7C3B-880ADAA762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1258" y="1026715"/>
            <a:ext cx="5503732" cy="8254282"/>
          </a:xfrm>
          <a:prstGeom prst="rect">
            <a:avLst/>
          </a:prstGeom>
        </p:spPr>
      </p:pic>
      <p:sp>
        <p:nvSpPr>
          <p:cNvPr id="10" name="Slide Number Placeholder 9">
            <a:extLst>
              <a:ext uri="{FF2B5EF4-FFF2-40B4-BE49-F238E27FC236}">
                <a16:creationId xmlns:a16="http://schemas.microsoft.com/office/drawing/2014/main" id="{A498053C-FCA5-9B31-6871-FD15A9F8EF31}"/>
              </a:ext>
            </a:extLst>
          </p:cNvPr>
          <p:cNvSpPr>
            <a:spLocks noGrp="1"/>
          </p:cNvSpPr>
          <p:nvPr>
            <p:ph type="sldNum" sz="quarter" idx="12"/>
          </p:nvPr>
        </p:nvSpPr>
        <p:spPr/>
        <p:txBody>
          <a:bodyPr/>
          <a:lstStyle/>
          <a:p>
            <a:fld id="{767EC34B-91A6-4B61-BBBE-E03303E62FA7}" type="slidenum">
              <a:rPr lang="en-AU" smtClean="0"/>
              <a:t>19</a:t>
            </a:fld>
            <a:endParaRPr lang="en-AU"/>
          </a:p>
        </p:txBody>
      </p:sp>
    </p:spTree>
    <p:extLst>
      <p:ext uri="{BB962C8B-B14F-4D97-AF65-F5344CB8AC3E}">
        <p14:creationId xmlns:p14="http://schemas.microsoft.com/office/powerpoint/2010/main" val="111613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36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7576">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83476-2C2A-59EE-693D-C65D8B7929EB}"/>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7F4BFEA9-6CB2-FF35-CED6-0937FEF95996}"/>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755A7468-230B-EB66-84E9-37F93F447283}"/>
              </a:ext>
            </a:extLst>
          </p:cNvPr>
          <p:cNvSpPr>
            <a:spLocks noGrp="1"/>
          </p:cNvSpPr>
          <p:nvPr>
            <p:ph type="ctrTitle"/>
          </p:nvPr>
        </p:nvSpPr>
        <p:spPr>
          <a:xfrm>
            <a:off x="1522473" y="-293396"/>
            <a:ext cx="9144000" cy="2387600"/>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sp>
        <p:nvSpPr>
          <p:cNvPr id="9" name="Title 15">
            <a:extLst>
              <a:ext uri="{FF2B5EF4-FFF2-40B4-BE49-F238E27FC236}">
                <a16:creationId xmlns:a16="http://schemas.microsoft.com/office/drawing/2014/main" id="{BB925772-FF4E-173C-43FD-7F28E0AF0E5D}"/>
              </a:ext>
            </a:extLst>
          </p:cNvPr>
          <p:cNvSpPr txBox="1">
            <a:spLocks/>
          </p:cNvSpPr>
          <p:nvPr/>
        </p:nvSpPr>
        <p:spPr>
          <a:xfrm>
            <a:off x="370077" y="948159"/>
            <a:ext cx="11448789" cy="496386"/>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br>
              <a:rPr lang="en-AU" sz="1600"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br>
            <a:r>
              <a:rPr lang="en-AU" sz="40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Support &amp; what to do if you have been scammed:</a:t>
            </a:r>
            <a:endParaRPr lang="en-AU" sz="28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endParaRPr>
          </a:p>
        </p:txBody>
      </p:sp>
      <p:sp>
        <p:nvSpPr>
          <p:cNvPr id="6" name="TextBox 5">
            <a:extLst>
              <a:ext uri="{FF2B5EF4-FFF2-40B4-BE49-F238E27FC236}">
                <a16:creationId xmlns:a16="http://schemas.microsoft.com/office/drawing/2014/main" id="{4168C3A3-2B1C-0932-4B55-7505AD0F00ED}"/>
              </a:ext>
            </a:extLst>
          </p:cNvPr>
          <p:cNvSpPr txBox="1"/>
          <p:nvPr/>
        </p:nvSpPr>
        <p:spPr>
          <a:xfrm>
            <a:off x="2419524" y="5702555"/>
            <a:ext cx="7415559" cy="707886"/>
          </a:xfrm>
          <a:prstGeom prst="rect">
            <a:avLst/>
          </a:prstGeom>
          <a:solidFill>
            <a:srgbClr val="FF9893"/>
          </a:solidFill>
          <a:ln>
            <a:solidFill>
              <a:srgbClr val="FF9893"/>
            </a:solidFill>
          </a:ln>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spcBef>
                <a:spcPts val="1200"/>
              </a:spcBef>
              <a:spcAft>
                <a:spcPts val="600"/>
              </a:spcAft>
            </a:pPr>
            <a:r>
              <a:rPr lang="en-AU" sz="2000" i="1" dirty="0">
                <a:latin typeface="Roboto" panose="02000000000000000000" pitchFamily="2" charset="0"/>
                <a:ea typeface="Roboto" panose="02000000000000000000" pitchFamily="2" charset="0"/>
              </a:rPr>
              <a:t>Being scammed can happen to anyone. </a:t>
            </a:r>
            <a:br>
              <a:rPr lang="en-AU" sz="2000" i="1" dirty="0">
                <a:latin typeface="Roboto" panose="02000000000000000000" pitchFamily="2" charset="0"/>
                <a:ea typeface="Roboto" panose="02000000000000000000" pitchFamily="2" charset="0"/>
              </a:rPr>
            </a:br>
            <a:r>
              <a:rPr lang="en-AU" sz="2000" i="1" dirty="0">
                <a:latin typeface="Roboto" panose="02000000000000000000" pitchFamily="2" charset="0"/>
                <a:ea typeface="Roboto" panose="02000000000000000000" pitchFamily="2" charset="0"/>
              </a:rPr>
              <a:t>It’s important to remember that </a:t>
            </a:r>
            <a:r>
              <a:rPr lang="en-AU" sz="2000" b="1" i="1" dirty="0">
                <a:latin typeface="Roboto" panose="02000000000000000000" pitchFamily="2" charset="0"/>
                <a:ea typeface="Roboto" panose="02000000000000000000" pitchFamily="2" charset="0"/>
              </a:rPr>
              <a:t>you are not alone.</a:t>
            </a:r>
            <a:endParaRPr lang="en-AU" sz="2000" i="1" dirty="0">
              <a:latin typeface="Roboto" panose="02000000000000000000" pitchFamily="2" charset="0"/>
              <a:ea typeface="Roboto" panose="02000000000000000000" pitchFamily="2" charset="0"/>
            </a:endParaRPr>
          </a:p>
        </p:txBody>
      </p:sp>
      <p:grpSp>
        <p:nvGrpSpPr>
          <p:cNvPr id="3" name="Group 2">
            <a:extLst>
              <a:ext uri="{FF2B5EF4-FFF2-40B4-BE49-F238E27FC236}">
                <a16:creationId xmlns:a16="http://schemas.microsoft.com/office/drawing/2014/main" id="{CCA5F361-288D-B53A-145A-EB92B54E54C0}"/>
              </a:ext>
            </a:extLst>
          </p:cNvPr>
          <p:cNvGrpSpPr/>
          <p:nvPr/>
        </p:nvGrpSpPr>
        <p:grpSpPr>
          <a:xfrm>
            <a:off x="783828" y="1598457"/>
            <a:ext cx="10621285" cy="3939054"/>
            <a:chOff x="783830" y="1721960"/>
            <a:chExt cx="10621285" cy="3939054"/>
          </a:xfrm>
        </p:grpSpPr>
        <p:sp>
          <p:nvSpPr>
            <p:cNvPr id="2" name="Rectangle: Rounded Corners 1">
              <a:extLst>
                <a:ext uri="{FF2B5EF4-FFF2-40B4-BE49-F238E27FC236}">
                  <a16:creationId xmlns:a16="http://schemas.microsoft.com/office/drawing/2014/main" id="{9972367C-FF17-865B-2C3E-7E1CE4A23060}"/>
                </a:ext>
              </a:extLst>
            </p:cNvPr>
            <p:cNvSpPr/>
            <p:nvPr/>
          </p:nvSpPr>
          <p:spPr>
            <a:xfrm>
              <a:off x="783830" y="1721960"/>
              <a:ext cx="10621285" cy="3939054"/>
            </a:xfrm>
            <a:prstGeom prst="roundRect">
              <a:avLst/>
            </a:prstGeom>
            <a:solidFill>
              <a:srgbClr val="FEE776"/>
            </a:solidFill>
            <a:ln w="19050">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8" name="TextBox 7">
              <a:extLst>
                <a:ext uri="{FF2B5EF4-FFF2-40B4-BE49-F238E27FC236}">
                  <a16:creationId xmlns:a16="http://schemas.microsoft.com/office/drawing/2014/main" id="{7E5CC200-C125-0639-5B2F-31B42CB8474D}"/>
                </a:ext>
              </a:extLst>
            </p:cNvPr>
            <p:cNvSpPr txBox="1"/>
            <p:nvPr/>
          </p:nvSpPr>
          <p:spPr>
            <a:xfrm>
              <a:off x="1345993" y="2303939"/>
              <a:ext cx="9747319" cy="3170099"/>
            </a:xfrm>
            <a:prstGeom prst="rect">
              <a:avLst/>
            </a:prstGeom>
            <a:noFill/>
          </p:spPr>
          <p:txBody>
            <a:bodyPr wrap="square" rtlCol="0">
              <a:spAutoFit/>
            </a:bodyPr>
            <a:lstStyle/>
            <a:p>
              <a:pPr marL="285750" indent="-28575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Tell someone you trust – tell a friend, family member or support service</a:t>
              </a:r>
            </a:p>
            <a:p>
              <a:pPr marL="285750" indent="-28575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Stop all contact – block the scammer on your phone, messaging apps, or social media</a:t>
              </a:r>
            </a:p>
            <a:p>
              <a:pPr marL="285750" indent="-28575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Contact your bank – tell your bank what happened and ask them to stop any transactions</a:t>
              </a:r>
            </a:p>
            <a:p>
              <a:pPr marL="285750" indent="-28575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Contact </a:t>
              </a:r>
              <a:r>
                <a:rPr lang="en-AU" sz="2000" b="1" dirty="0">
                  <a:solidFill>
                    <a:srgbClr val="333333"/>
                  </a:solidFill>
                  <a:latin typeface="Roboto" panose="02000000000000000000" pitchFamily="2" charset="0"/>
                  <a:ea typeface="Roboto" panose="02000000000000000000" pitchFamily="2" charset="0"/>
                </a:rPr>
                <a:t>IDCARE</a:t>
              </a:r>
              <a:r>
                <a:rPr lang="en-AU" sz="2000" dirty="0">
                  <a:solidFill>
                    <a:srgbClr val="333333"/>
                  </a:solidFill>
                  <a:latin typeface="Roboto" panose="02000000000000000000" pitchFamily="2" charset="0"/>
                  <a:ea typeface="Roboto" panose="02000000000000000000" pitchFamily="2" charset="0"/>
                </a:rPr>
                <a:t> Australia’s national identity and cyber support service </a:t>
              </a:r>
            </a:p>
            <a:p>
              <a:pPr marL="285750" indent="-28575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Report it to </a:t>
              </a:r>
              <a:r>
                <a:rPr lang="en-AU" sz="2000" b="1" dirty="0">
                  <a:solidFill>
                    <a:srgbClr val="333333"/>
                  </a:solidFill>
                  <a:latin typeface="Roboto" panose="02000000000000000000" pitchFamily="2" charset="0"/>
                  <a:ea typeface="Roboto" panose="02000000000000000000" pitchFamily="2" charset="0"/>
                </a:rPr>
                <a:t>police (cyber.gov.au/report)</a:t>
              </a:r>
              <a:r>
                <a:rPr lang="en-AU" sz="2000" dirty="0">
                  <a:solidFill>
                    <a:srgbClr val="333333"/>
                  </a:solidFill>
                  <a:latin typeface="Roboto" panose="02000000000000000000" pitchFamily="2" charset="0"/>
                  <a:ea typeface="Roboto" panose="02000000000000000000" pitchFamily="2" charset="0"/>
                </a:rPr>
                <a:t> and </a:t>
              </a:r>
              <a:r>
                <a:rPr lang="en-AU" sz="2000" b="1" dirty="0">
                  <a:solidFill>
                    <a:srgbClr val="333333"/>
                  </a:solidFill>
                  <a:latin typeface="Roboto" panose="02000000000000000000" pitchFamily="2" charset="0"/>
                  <a:ea typeface="Roboto" panose="02000000000000000000" pitchFamily="2" charset="0"/>
                </a:rPr>
                <a:t>Scamwatch</a:t>
              </a:r>
              <a:r>
                <a:rPr lang="en-AU" sz="2000" dirty="0">
                  <a:solidFill>
                    <a:srgbClr val="333333"/>
                  </a:solidFill>
                  <a:latin typeface="Roboto" panose="02000000000000000000" pitchFamily="2" charset="0"/>
                  <a:ea typeface="Roboto" panose="02000000000000000000" pitchFamily="2" charset="0"/>
                </a:rPr>
                <a:t> </a:t>
              </a:r>
              <a:r>
                <a:rPr lang="en-AU" sz="2000" b="1" dirty="0">
                  <a:solidFill>
                    <a:srgbClr val="333333"/>
                  </a:solidFill>
                  <a:latin typeface="Roboto" panose="02000000000000000000" pitchFamily="2" charset="0"/>
                  <a:ea typeface="Roboto" panose="02000000000000000000" pitchFamily="2" charset="0"/>
                </a:rPr>
                <a:t>(Scamwatch.gov.au)</a:t>
              </a:r>
            </a:p>
            <a:p>
              <a:pPr marL="285750" indent="-28575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Get support:</a:t>
              </a:r>
            </a:p>
            <a:p>
              <a:pPr marL="742950" lvl="1" indent="-285750">
                <a:buFont typeface="Arial" panose="020B0604020202020204" pitchFamily="34" charset="0"/>
                <a:buChar char="•"/>
              </a:pPr>
              <a:r>
                <a:rPr lang="en-AU" sz="2000" dirty="0">
                  <a:solidFill>
                    <a:srgbClr val="333333"/>
                  </a:solidFill>
                  <a:latin typeface="Roboto" panose="02000000000000000000" pitchFamily="2" charset="0"/>
                  <a:ea typeface="Roboto" panose="02000000000000000000" pitchFamily="2" charset="0"/>
                </a:rPr>
                <a:t>Free financial counsellor services </a:t>
              </a:r>
            </a:p>
            <a:p>
              <a:pPr marL="742950" lvl="1" indent="-285750">
                <a:buFont typeface="Arial" panose="020B0604020202020204" pitchFamily="34" charset="0"/>
                <a:buChar char="•"/>
              </a:pPr>
              <a:r>
                <a:rPr lang="en-AU" sz="2000" b="1" dirty="0">
                  <a:solidFill>
                    <a:srgbClr val="333333"/>
                  </a:solidFill>
                  <a:latin typeface="Roboto" panose="02000000000000000000" pitchFamily="2" charset="0"/>
                  <a:ea typeface="Roboto" panose="02000000000000000000" pitchFamily="2" charset="0"/>
                </a:rPr>
                <a:t>Lifeline (13 11 14) </a:t>
              </a:r>
              <a:r>
                <a:rPr lang="en-AU" sz="2000" dirty="0">
                  <a:solidFill>
                    <a:srgbClr val="333333"/>
                  </a:solidFill>
                  <a:latin typeface="Roboto" panose="02000000000000000000" pitchFamily="2" charset="0"/>
                  <a:ea typeface="Roboto" panose="02000000000000000000" pitchFamily="2" charset="0"/>
                </a:rPr>
                <a:t>or </a:t>
              </a:r>
              <a:r>
                <a:rPr lang="en-AU" sz="2000" b="1" dirty="0">
                  <a:solidFill>
                    <a:srgbClr val="333333"/>
                  </a:solidFill>
                  <a:latin typeface="Roboto" panose="02000000000000000000" pitchFamily="2" charset="0"/>
                  <a:ea typeface="Roboto" panose="02000000000000000000" pitchFamily="2" charset="0"/>
                </a:rPr>
                <a:t>Beyond Blue on (1300 224 636)</a:t>
              </a:r>
              <a:endParaRPr lang="en-AU" sz="2000" dirty="0">
                <a:latin typeface="Roboto" panose="02000000000000000000" pitchFamily="2" charset="0"/>
                <a:ea typeface="Roboto" panose="02000000000000000000" pitchFamily="2" charset="0"/>
              </a:endParaRPr>
            </a:p>
          </p:txBody>
        </p:sp>
        <p:sp>
          <p:nvSpPr>
            <p:cNvPr id="10" name="TextBox 9">
              <a:extLst>
                <a:ext uri="{FF2B5EF4-FFF2-40B4-BE49-F238E27FC236}">
                  <a16:creationId xmlns:a16="http://schemas.microsoft.com/office/drawing/2014/main" id="{CD349F75-868D-DF5E-41E8-32D8F08206F6}"/>
                </a:ext>
              </a:extLst>
            </p:cNvPr>
            <p:cNvSpPr txBox="1"/>
            <p:nvPr/>
          </p:nvSpPr>
          <p:spPr>
            <a:xfrm>
              <a:off x="1345993" y="1874056"/>
              <a:ext cx="8489092" cy="400110"/>
            </a:xfrm>
            <a:prstGeom prst="rect">
              <a:avLst/>
            </a:prstGeom>
            <a:noFill/>
          </p:spPr>
          <p:txBody>
            <a:bodyPr wrap="square">
              <a:spAutoFit/>
            </a:bodyPr>
            <a:lstStyle/>
            <a:p>
              <a:r>
                <a:rPr lang="en-AU" sz="2000" b="1" dirty="0">
                  <a:latin typeface="Roboto" panose="02000000000000000000" pitchFamily="2" charset="0"/>
                  <a:ea typeface="Roboto" panose="02000000000000000000" pitchFamily="2" charset="0"/>
                </a:rPr>
                <a:t>If you have been scammed, there are people who can help: </a:t>
              </a:r>
            </a:p>
          </p:txBody>
        </p:sp>
      </p:grpSp>
      <p:sp>
        <p:nvSpPr>
          <p:cNvPr id="14" name="Slide Number Placeholder 13">
            <a:extLst>
              <a:ext uri="{FF2B5EF4-FFF2-40B4-BE49-F238E27FC236}">
                <a16:creationId xmlns:a16="http://schemas.microsoft.com/office/drawing/2014/main" id="{AFEBC9A8-2921-A400-BD0C-C049B9970BD8}"/>
              </a:ext>
            </a:extLst>
          </p:cNvPr>
          <p:cNvSpPr>
            <a:spLocks noGrp="1"/>
          </p:cNvSpPr>
          <p:nvPr>
            <p:ph type="sldNum" sz="quarter" idx="12"/>
          </p:nvPr>
        </p:nvSpPr>
        <p:spPr/>
        <p:txBody>
          <a:bodyPr/>
          <a:lstStyle/>
          <a:p>
            <a:fld id="{767EC34B-91A6-4B61-BBBE-E03303E62FA7}" type="slidenum">
              <a:rPr lang="en-AU" smtClean="0"/>
              <a:t>20</a:t>
            </a:fld>
            <a:endParaRPr lang="en-AU" dirty="0"/>
          </a:p>
        </p:txBody>
      </p:sp>
    </p:spTree>
    <p:extLst>
      <p:ext uri="{BB962C8B-B14F-4D97-AF65-F5344CB8AC3E}">
        <p14:creationId xmlns:p14="http://schemas.microsoft.com/office/powerpoint/2010/main" val="2817733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AEE0D-1CC7-15FB-280C-0960072A2DE9}"/>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3C5663F1-CA8A-3AB3-30F8-C00309521113}"/>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72899C73-449C-2854-D14D-1BF4070F6FE0}"/>
              </a:ext>
            </a:extLst>
          </p:cNvPr>
          <p:cNvSpPr>
            <a:spLocks noGrp="1"/>
          </p:cNvSpPr>
          <p:nvPr>
            <p:ph type="ctrTitle"/>
          </p:nvPr>
        </p:nvSpPr>
        <p:spPr>
          <a:xfrm>
            <a:off x="1522473" y="-293396"/>
            <a:ext cx="9144000" cy="2387600"/>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pic>
        <p:nvPicPr>
          <p:cNvPr id="7" name="Picture 6" descr="A qr code with black squares&#10;&#10;AI-generated content may be incorrect.">
            <a:extLst>
              <a:ext uri="{FF2B5EF4-FFF2-40B4-BE49-F238E27FC236}">
                <a16:creationId xmlns:a16="http://schemas.microsoft.com/office/drawing/2014/main" id="{CB661C51-58F7-D5B0-D5E2-4840CC9E1E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01185" y="2258403"/>
            <a:ext cx="2135886" cy="2135886"/>
          </a:xfrm>
          <a:prstGeom prst="rect">
            <a:avLst/>
          </a:prstGeom>
        </p:spPr>
      </p:pic>
      <p:sp>
        <p:nvSpPr>
          <p:cNvPr id="9" name="Title 15">
            <a:extLst>
              <a:ext uri="{FF2B5EF4-FFF2-40B4-BE49-F238E27FC236}">
                <a16:creationId xmlns:a16="http://schemas.microsoft.com/office/drawing/2014/main" id="{C89125C4-43FB-9BA1-0C08-ED2FF2DE71F1}"/>
              </a:ext>
            </a:extLst>
          </p:cNvPr>
          <p:cNvSpPr txBox="1">
            <a:spLocks/>
          </p:cNvSpPr>
          <p:nvPr/>
        </p:nvSpPr>
        <p:spPr>
          <a:xfrm>
            <a:off x="1680060" y="734564"/>
            <a:ext cx="9144000" cy="51844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r>
              <a:rPr lang="en-AU" sz="44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Remember:</a:t>
            </a:r>
            <a:endParaRPr lang="en-AU" sz="32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endParaRPr>
          </a:p>
        </p:txBody>
      </p:sp>
      <p:sp>
        <p:nvSpPr>
          <p:cNvPr id="17" name="Title 15">
            <a:extLst>
              <a:ext uri="{FF2B5EF4-FFF2-40B4-BE49-F238E27FC236}">
                <a16:creationId xmlns:a16="http://schemas.microsoft.com/office/drawing/2014/main" id="{46B20E3A-6D9E-3C2E-6036-0614441CDD3C}"/>
              </a:ext>
            </a:extLst>
          </p:cNvPr>
          <p:cNvSpPr txBox="1">
            <a:spLocks/>
          </p:cNvSpPr>
          <p:nvPr/>
        </p:nvSpPr>
        <p:spPr>
          <a:xfrm>
            <a:off x="5897128" y="4394289"/>
            <a:ext cx="9144000" cy="51844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br>
              <a:rPr lang="en-AU" sz="2400" b="1" dirty="0">
                <a:solidFill>
                  <a:schemeClr val="bg1"/>
                </a:solidFill>
                <a:latin typeface="Roboto" panose="02000000000000000000" pitchFamily="2" charset="0"/>
                <a:ea typeface="Roboto" panose="02000000000000000000" pitchFamily="2" charset="0"/>
              </a:rPr>
            </a:br>
            <a:r>
              <a:rPr lang="en-AU" sz="2000" b="1" dirty="0" err="1">
                <a:solidFill>
                  <a:schemeClr val="bg1"/>
                </a:solidFill>
                <a:latin typeface="Roboto" panose="02000000000000000000" pitchFamily="2" charset="0"/>
                <a:ea typeface="Roboto" panose="02000000000000000000" pitchFamily="2" charset="0"/>
              </a:rPr>
              <a:t>ClickFit</a:t>
            </a:r>
            <a:r>
              <a:rPr lang="en-AU" sz="2000" b="1" dirty="0">
                <a:solidFill>
                  <a:schemeClr val="bg1"/>
                </a:solidFill>
                <a:latin typeface="Roboto" panose="02000000000000000000" pitchFamily="2" charset="0"/>
                <a:ea typeface="Roboto" panose="02000000000000000000" pitchFamily="2" charset="0"/>
              </a:rPr>
              <a:t> survey</a:t>
            </a:r>
            <a:endParaRPr lang="en-AU" sz="2400" b="1" dirty="0">
              <a:solidFill>
                <a:schemeClr val="bg1"/>
              </a:solidFill>
              <a:latin typeface="Roboto" panose="02000000000000000000" pitchFamily="2" charset="0"/>
              <a:ea typeface="Roboto" panose="02000000000000000000" pitchFamily="2" charset="0"/>
            </a:endParaRPr>
          </a:p>
        </p:txBody>
      </p:sp>
      <p:graphicFrame>
        <p:nvGraphicFramePr>
          <p:cNvPr id="2" name="Diagram 1">
            <a:extLst>
              <a:ext uri="{FF2B5EF4-FFF2-40B4-BE49-F238E27FC236}">
                <a16:creationId xmlns:a16="http://schemas.microsoft.com/office/drawing/2014/main" id="{C1004556-E72D-1FE1-A517-EFDF4F6D9CDE}"/>
              </a:ext>
            </a:extLst>
          </p:cNvPr>
          <p:cNvGraphicFramePr/>
          <p:nvPr>
            <p:extLst>
              <p:ext uri="{D42A27DB-BD31-4B8C-83A1-F6EECF244321}">
                <p14:modId xmlns:p14="http://schemas.microsoft.com/office/powerpoint/2010/main" val="704257743"/>
              </p:ext>
            </p:extLst>
          </p:nvPr>
        </p:nvGraphicFramePr>
        <p:xfrm>
          <a:off x="1126145" y="1503595"/>
          <a:ext cx="7816150" cy="43145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Slide Number Placeholder 9">
            <a:extLst>
              <a:ext uri="{FF2B5EF4-FFF2-40B4-BE49-F238E27FC236}">
                <a16:creationId xmlns:a16="http://schemas.microsoft.com/office/drawing/2014/main" id="{CAD5DC58-DAEC-F05F-CC8B-5FB0A9675EF9}"/>
              </a:ext>
            </a:extLst>
          </p:cNvPr>
          <p:cNvSpPr>
            <a:spLocks noGrp="1"/>
          </p:cNvSpPr>
          <p:nvPr>
            <p:ph type="sldNum" sz="quarter" idx="12"/>
          </p:nvPr>
        </p:nvSpPr>
        <p:spPr/>
        <p:txBody>
          <a:bodyPr/>
          <a:lstStyle/>
          <a:p>
            <a:fld id="{767EC34B-91A6-4B61-BBBE-E03303E62FA7}" type="slidenum">
              <a:rPr lang="en-AU" smtClean="0"/>
              <a:t>21</a:t>
            </a:fld>
            <a:endParaRPr lang="en-AU"/>
          </a:p>
        </p:txBody>
      </p:sp>
      <p:sp>
        <p:nvSpPr>
          <p:cNvPr id="11" name="TextBox 10">
            <a:extLst>
              <a:ext uri="{FF2B5EF4-FFF2-40B4-BE49-F238E27FC236}">
                <a16:creationId xmlns:a16="http://schemas.microsoft.com/office/drawing/2014/main" id="{195C6949-B538-ED1E-F421-33E983304006}"/>
              </a:ext>
            </a:extLst>
          </p:cNvPr>
          <p:cNvSpPr txBox="1"/>
          <p:nvPr/>
        </p:nvSpPr>
        <p:spPr>
          <a:xfrm>
            <a:off x="1292422" y="6123436"/>
            <a:ext cx="9531638" cy="400110"/>
          </a:xfrm>
          <a:prstGeom prst="rect">
            <a:avLst/>
          </a:prstGeom>
          <a:solidFill>
            <a:srgbClr val="FF9893"/>
          </a:solidFill>
          <a:ln>
            <a:solidFill>
              <a:srgbClr val="FF9893"/>
            </a:solidFill>
          </a:ln>
          <a:effectLst>
            <a:outerShdw blurRad="50800" dist="38100" dir="16200000"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pPr>
              <a:spcBef>
                <a:spcPts val="1200"/>
              </a:spcBef>
            </a:pPr>
            <a:r>
              <a:rPr lang="en-AU" sz="2000" b="1" i="1" dirty="0">
                <a:latin typeface="Roboto" panose="02000000000000000000" pitchFamily="2" charset="0"/>
                <a:ea typeface="Roboto" panose="02000000000000000000" pitchFamily="2" charset="0"/>
              </a:rPr>
              <a:t>Hot tip: </a:t>
            </a:r>
            <a:r>
              <a:rPr lang="en-AU" sz="2000" i="1" dirty="0">
                <a:latin typeface="Roboto" panose="02000000000000000000" pitchFamily="2" charset="0"/>
                <a:ea typeface="Roboto" panose="02000000000000000000" pitchFamily="2" charset="0"/>
              </a:rPr>
              <a:t>Take a photo of this slide for support services and to complete survey</a:t>
            </a:r>
          </a:p>
        </p:txBody>
      </p:sp>
    </p:spTree>
    <p:extLst>
      <p:ext uri="{BB962C8B-B14F-4D97-AF65-F5344CB8AC3E}">
        <p14:creationId xmlns:p14="http://schemas.microsoft.com/office/powerpoint/2010/main" val="35906804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FEF3F-9625-4923-D4D0-94116BD176BC}"/>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CFB3CB87-5C9F-952F-B967-2164618AF49B}"/>
              </a:ext>
            </a:extLst>
          </p:cNvPr>
          <p:cNvSpPr txBox="1">
            <a:spLocks/>
          </p:cNvSpPr>
          <p:nvPr/>
        </p:nvSpPr>
        <p:spPr>
          <a:xfrm>
            <a:off x="6495742" y="1444545"/>
            <a:ext cx="3973386" cy="1485319"/>
          </a:xfrm>
          <a:prstGeom prst="rect">
            <a:avLst/>
          </a:prstGeom>
          <a:no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spcBef>
                <a:spcPts val="600"/>
              </a:spcBef>
            </a:pPr>
            <a:endParaRPr lang="en-AU" sz="800" dirty="0">
              <a:solidFill>
                <a:srgbClr val="FD0C00"/>
              </a:solidFill>
              <a:latin typeface="Roboto" panose="02000000000000000000" pitchFamily="2" charset="0"/>
              <a:ea typeface="Roboto" panose="02000000000000000000" pitchFamily="2" charset="0"/>
            </a:endParaRPr>
          </a:p>
          <a:p>
            <a:endParaRPr lang="en-AU" sz="2000" dirty="0">
              <a:solidFill>
                <a:srgbClr val="FD0C00"/>
              </a:solidFill>
            </a:endParaRPr>
          </a:p>
          <a:p>
            <a:endParaRPr lang="en-AU" sz="2000" dirty="0">
              <a:solidFill>
                <a:srgbClr val="FD0C00"/>
              </a:solidFill>
            </a:endParaRPr>
          </a:p>
        </p:txBody>
      </p:sp>
      <p:sp>
        <p:nvSpPr>
          <p:cNvPr id="16" name="Title 15">
            <a:extLst>
              <a:ext uri="{FF2B5EF4-FFF2-40B4-BE49-F238E27FC236}">
                <a16:creationId xmlns:a16="http://schemas.microsoft.com/office/drawing/2014/main" id="{AD790F27-B04D-52A6-7F4C-ED673EC27A35}"/>
              </a:ext>
            </a:extLst>
          </p:cNvPr>
          <p:cNvSpPr>
            <a:spLocks noGrp="1"/>
          </p:cNvSpPr>
          <p:nvPr>
            <p:ph type="ctrTitle"/>
          </p:nvPr>
        </p:nvSpPr>
        <p:spPr>
          <a:xfrm>
            <a:off x="1522473" y="-293396"/>
            <a:ext cx="9144000" cy="2387600"/>
          </a:xfrm>
        </p:spPr>
        <p:txBody>
          <a:bodyPr>
            <a:noAutofit/>
          </a:bodyPr>
          <a:lstStyle/>
          <a:p>
            <a:pPr>
              <a:lnSpc>
                <a:spcPct val="100000"/>
              </a:lnSpc>
              <a:spcBef>
                <a:spcPts val="600"/>
              </a:spcBef>
            </a:pPr>
            <a:br>
              <a:rPr lang="en-AU" sz="1800" dirty="0">
                <a:solidFill>
                  <a:schemeClr val="bg1"/>
                </a:solidFill>
                <a:latin typeface="Roboto" panose="02000000000000000000" pitchFamily="2" charset="0"/>
                <a:ea typeface="Roboto" panose="02000000000000000000" pitchFamily="2" charset="0"/>
              </a:rPr>
            </a:br>
            <a:endParaRPr lang="en-AU" sz="4400" dirty="0">
              <a:solidFill>
                <a:srgbClr val="043092"/>
              </a:solidFill>
            </a:endParaRPr>
          </a:p>
        </p:txBody>
      </p:sp>
      <p:sp>
        <p:nvSpPr>
          <p:cNvPr id="9" name="Title 15">
            <a:extLst>
              <a:ext uri="{FF2B5EF4-FFF2-40B4-BE49-F238E27FC236}">
                <a16:creationId xmlns:a16="http://schemas.microsoft.com/office/drawing/2014/main" id="{242EC11D-B38A-A6E9-CCEF-9DD748CAB4B9}"/>
              </a:ext>
            </a:extLst>
          </p:cNvPr>
          <p:cNvSpPr txBox="1">
            <a:spLocks/>
          </p:cNvSpPr>
          <p:nvPr/>
        </p:nvSpPr>
        <p:spPr>
          <a:xfrm>
            <a:off x="1522473" y="3169779"/>
            <a:ext cx="9144000" cy="51844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pPr>
            <a:br>
              <a:rPr lang="en-AU" sz="1800"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br>
            <a:r>
              <a:rPr lang="en-AU" sz="44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rPr>
              <a:t>Any questions?</a:t>
            </a:r>
            <a:endParaRPr lang="en-AU" sz="3200" b="1" dirty="0">
              <a:solidFill>
                <a:schemeClr val="bg1"/>
              </a:solidFill>
              <a:effectLst>
                <a:outerShdw blurRad="38100" dist="38100" dir="2700000" algn="tl">
                  <a:srgbClr val="000000">
                    <a:alpha val="43137"/>
                  </a:srgbClr>
                </a:outerShdw>
              </a:effectLst>
              <a:latin typeface="Roboto" panose="02000000000000000000" pitchFamily="2" charset="0"/>
              <a:ea typeface="Roboto" panose="02000000000000000000" pitchFamily="2" charset="0"/>
            </a:endParaRPr>
          </a:p>
        </p:txBody>
      </p:sp>
      <p:sp>
        <p:nvSpPr>
          <p:cNvPr id="10" name="Slide Number Placeholder 9">
            <a:extLst>
              <a:ext uri="{FF2B5EF4-FFF2-40B4-BE49-F238E27FC236}">
                <a16:creationId xmlns:a16="http://schemas.microsoft.com/office/drawing/2014/main" id="{3A6A959B-97E3-EE2A-7F04-C988672519DE}"/>
              </a:ext>
            </a:extLst>
          </p:cNvPr>
          <p:cNvSpPr>
            <a:spLocks noGrp="1"/>
          </p:cNvSpPr>
          <p:nvPr>
            <p:ph type="sldNum" sz="quarter" idx="12"/>
          </p:nvPr>
        </p:nvSpPr>
        <p:spPr/>
        <p:txBody>
          <a:bodyPr/>
          <a:lstStyle/>
          <a:p>
            <a:fld id="{767EC34B-91A6-4B61-BBBE-E03303E62FA7}" type="slidenum">
              <a:rPr lang="en-AU" smtClean="0"/>
              <a:t>22</a:t>
            </a:fld>
            <a:endParaRPr lang="en-AU"/>
          </a:p>
        </p:txBody>
      </p:sp>
      <p:pic>
        <p:nvPicPr>
          <p:cNvPr id="2" name="Picture 1">
            <a:extLst>
              <a:ext uri="{FF2B5EF4-FFF2-40B4-BE49-F238E27FC236}">
                <a16:creationId xmlns:a16="http://schemas.microsoft.com/office/drawing/2014/main" id="{20F8236C-2BFD-F0C2-450A-C42341CD7F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7769" y="1227550"/>
            <a:ext cx="3754231" cy="5630449"/>
          </a:xfrm>
          <a:prstGeom prst="rect">
            <a:avLst/>
          </a:prstGeom>
        </p:spPr>
      </p:pic>
    </p:spTree>
    <p:extLst>
      <p:ext uri="{BB962C8B-B14F-4D97-AF65-F5344CB8AC3E}">
        <p14:creationId xmlns:p14="http://schemas.microsoft.com/office/powerpoint/2010/main" val="2457644923"/>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heme1" id="{02DA743B-C172-4588-ADA4-F5985AA8B98E}" vid="{71D08BF3-0D25-4155-87E6-238078F0DA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9518</TotalTime>
  <Words>4067</Words>
  <Application>Microsoft Office PowerPoint</Application>
  <PresentationFormat>Widescreen</PresentationFormat>
  <Paragraphs>569</Paragraphs>
  <Slides>22</Slides>
  <Notes>22</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Aptos Display</vt:lpstr>
      <vt:lpstr>Arial</vt:lpstr>
      <vt:lpstr>Calibri</vt:lpstr>
      <vt:lpstr>Roboto</vt:lpstr>
      <vt:lpstr>Wingdings</vt:lpstr>
      <vt:lpstr>Theme1</vt:lpstr>
      <vt:lpstr>PowerPoint Presentation</vt:lpstr>
      <vt:lpstr> What is ClickFit?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 </vt:lpstr>
      <vt:lpstr> </vt:lpstr>
      <vt:lpstr>PowerPoint Presentation</vt:lpstr>
      <vt:lpstr> Meet Lorna </vt:lpstr>
      <vt:lpstr> What are the warning signs? </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 Gallo</dc:creator>
  <cp:keywords>[SEC=UNOFFICIAL]</cp:keywords>
  <cp:lastModifiedBy>Georgia Gallo</cp:lastModifiedBy>
  <cp:revision>119</cp:revision>
  <cp:lastPrinted>2026-01-26T23:58:35Z</cp:lastPrinted>
  <dcterms:created xsi:type="dcterms:W3CDTF">2025-12-08T23:04:43Z</dcterms:created>
  <dcterms:modified xsi:type="dcterms:W3CDTF">2026-01-30T00:54:24Z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M_Caveats_Count">
    <vt:lpwstr>0</vt:lpwstr>
  </property>
  <property fmtid="{D5CDD505-2E9C-101B-9397-08002B2CF9AE}" pid="3" name="PM_Namespace">
    <vt:lpwstr>gov.au</vt:lpwstr>
  </property>
  <property fmtid="{D5CDD505-2E9C-101B-9397-08002B2CF9AE}" pid="4" name="PM_Version">
    <vt:lpwstr>2018.1</vt:lpwstr>
  </property>
  <property fmtid="{D5CDD505-2E9C-101B-9397-08002B2CF9AE}" pid="5" name="PM_Note">
    <vt:lpwstr/>
  </property>
  <property fmtid="{D5CDD505-2E9C-101B-9397-08002B2CF9AE}" pid="6" name="PMHMAC">
    <vt:lpwstr>v=2022.1;a=SHA256;h=1343B5EA370FEB000F8CD2986CF492F6EF5F0B2BC8CC9EFB9BF869A84B9C45EA</vt:lpwstr>
  </property>
  <property fmtid="{D5CDD505-2E9C-101B-9397-08002B2CF9AE}" pid="7" name="PM_Qualifier">
    <vt:lpwstr/>
  </property>
  <property fmtid="{D5CDD505-2E9C-101B-9397-08002B2CF9AE}" pid="8" name="PM_SecurityClassification">
    <vt:lpwstr>UNOFFICIAL</vt:lpwstr>
  </property>
  <property fmtid="{D5CDD505-2E9C-101B-9397-08002B2CF9AE}" pid="9" name="PM_ProtectiveMarkingValue_Header">
    <vt:lpwstr>UNOFFICIAL</vt:lpwstr>
  </property>
  <property fmtid="{D5CDD505-2E9C-101B-9397-08002B2CF9AE}" pid="10" name="PM_OriginationTimeStamp">
    <vt:lpwstr>2025-12-08T23:58:48Z</vt:lpwstr>
  </property>
  <property fmtid="{D5CDD505-2E9C-101B-9397-08002B2CF9AE}" pid="11" name="PM_DownTo">
    <vt:lpwstr/>
  </property>
  <property fmtid="{D5CDD505-2E9C-101B-9397-08002B2CF9AE}" pid="12" name="PM_Markers">
    <vt:lpwstr/>
  </property>
  <property fmtid="{D5CDD505-2E9C-101B-9397-08002B2CF9AE}" pid="13" name="PM_DisplayValueSecClassificationWithQualifier">
    <vt:lpwstr>UNOFFICIAL</vt:lpwstr>
  </property>
  <property fmtid="{D5CDD505-2E9C-101B-9397-08002B2CF9AE}" pid="14" name="PM_Expires">
    <vt:lpwstr/>
  </property>
  <property fmtid="{D5CDD505-2E9C-101B-9397-08002B2CF9AE}" pid="15" name="PM_InsertionValue">
    <vt:lpwstr>UNOFFICIAL</vt:lpwstr>
  </property>
  <property fmtid="{D5CDD505-2E9C-101B-9397-08002B2CF9AE}" pid="16" name="PM_Originator_Hash_SHA1">
    <vt:lpwstr>F89901A89AA869614BE64E8DF23627738A466955</vt:lpwstr>
  </property>
  <property fmtid="{D5CDD505-2E9C-101B-9397-08002B2CF9AE}" pid="17" name="PM_Originating_FileId">
    <vt:lpwstr>9CB6776E35474134B7131D8E8777EB40</vt:lpwstr>
  </property>
  <property fmtid="{D5CDD505-2E9C-101B-9397-08002B2CF9AE}" pid="18" name="PM_ProtectiveMarkingValue_Footer">
    <vt:lpwstr>UNOFFICIAL</vt:lpwstr>
  </property>
  <property fmtid="{D5CDD505-2E9C-101B-9397-08002B2CF9AE}" pid="19" name="PM_Display">
    <vt:lpwstr>UNOFFICIAL</vt:lpwstr>
  </property>
  <property fmtid="{D5CDD505-2E9C-101B-9397-08002B2CF9AE}" pid="20" name="PM_OriginatorUserAccountName_SHA256">
    <vt:lpwstr>DF7C0CA29D8C052E0627A7340C3FCFEF552A33BA65CB90E53BEB33EFDDD77C99</vt:lpwstr>
  </property>
  <property fmtid="{D5CDD505-2E9C-101B-9397-08002B2CF9AE}" pid="21" name="PM_OriginatorDomainName_SHA256">
    <vt:lpwstr>1A16506C29DAA174E9B6A8C9633D4B0D80EF29B0AB627D4EEB8F5BAE6DAF3AA7</vt:lpwstr>
  </property>
  <property fmtid="{D5CDD505-2E9C-101B-9397-08002B2CF9AE}" pid="22" name="PMUuid">
    <vt:lpwstr>v=2022.2;d=gov.au;g=65417EFE-F3B9-5E66-BD91-1E689FEC2EA6</vt:lpwstr>
  </property>
  <property fmtid="{D5CDD505-2E9C-101B-9397-08002B2CF9AE}" pid="23" name="PM_Hash_Version">
    <vt:lpwstr>2022.1</vt:lpwstr>
  </property>
  <property fmtid="{D5CDD505-2E9C-101B-9397-08002B2CF9AE}" pid="24" name="PM_Hash_Salt_Prev">
    <vt:lpwstr>CD8BDA723800826CC3EC62994DE988B8</vt:lpwstr>
  </property>
  <property fmtid="{D5CDD505-2E9C-101B-9397-08002B2CF9AE}" pid="25" name="PM_Hash_Salt">
    <vt:lpwstr>8231B8D70184A77B7FA17197B826B6F4</vt:lpwstr>
  </property>
  <property fmtid="{D5CDD505-2E9C-101B-9397-08002B2CF9AE}" pid="26" name="PM_Hash_SHA1">
    <vt:lpwstr>FFB2156B35F035ED5F0A658144D1B3B93ED5D728</vt:lpwstr>
  </property>
  <property fmtid="{D5CDD505-2E9C-101B-9397-08002B2CF9AE}" pid="27" name="PM_SecurityClassification_Prev">
    <vt:lpwstr>UNOFFICIAL</vt:lpwstr>
  </property>
  <property fmtid="{D5CDD505-2E9C-101B-9397-08002B2CF9AE}" pid="28" name="PM_Qualifier_Prev">
    <vt:lpwstr/>
  </property>
</Properties>
</file>